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67"/>
  </p:notesMasterIdLst>
  <p:sldIdLst>
    <p:sldId id="256" r:id="rId2"/>
    <p:sldId id="275" r:id="rId3"/>
    <p:sldId id="276" r:id="rId4"/>
    <p:sldId id="273" r:id="rId5"/>
    <p:sldId id="277" r:id="rId6"/>
    <p:sldId id="278" r:id="rId7"/>
    <p:sldId id="279" r:id="rId8"/>
    <p:sldId id="291" r:id="rId9"/>
    <p:sldId id="280" r:id="rId10"/>
    <p:sldId id="281" r:id="rId11"/>
    <p:sldId id="282" r:id="rId12"/>
    <p:sldId id="283" r:id="rId13"/>
    <p:sldId id="284" r:id="rId14"/>
    <p:sldId id="285" r:id="rId15"/>
    <p:sldId id="286" r:id="rId16"/>
    <p:sldId id="287" r:id="rId17"/>
    <p:sldId id="288" r:id="rId18"/>
    <p:sldId id="289" r:id="rId19"/>
    <p:sldId id="290" r:id="rId20"/>
    <p:sldId id="292" r:id="rId21"/>
    <p:sldId id="293" r:id="rId22"/>
    <p:sldId id="294" r:id="rId23"/>
    <p:sldId id="295" r:id="rId24"/>
    <p:sldId id="296" r:id="rId25"/>
    <p:sldId id="297" r:id="rId26"/>
    <p:sldId id="298" r:id="rId27"/>
    <p:sldId id="299" r:id="rId28"/>
    <p:sldId id="300" r:id="rId29"/>
    <p:sldId id="309" r:id="rId30"/>
    <p:sldId id="311" r:id="rId31"/>
    <p:sldId id="310" r:id="rId32"/>
    <p:sldId id="301" r:id="rId33"/>
    <p:sldId id="302" r:id="rId34"/>
    <p:sldId id="304" r:id="rId35"/>
    <p:sldId id="305" r:id="rId36"/>
    <p:sldId id="306" r:id="rId37"/>
    <p:sldId id="307" r:id="rId38"/>
    <p:sldId id="308" r:id="rId39"/>
    <p:sldId id="312" r:id="rId40"/>
    <p:sldId id="313" r:id="rId41"/>
    <p:sldId id="314" r:id="rId42"/>
    <p:sldId id="315" r:id="rId43"/>
    <p:sldId id="316" r:id="rId44"/>
    <p:sldId id="317" r:id="rId45"/>
    <p:sldId id="318" r:id="rId46"/>
    <p:sldId id="319" r:id="rId47"/>
    <p:sldId id="320" r:id="rId48"/>
    <p:sldId id="321" r:id="rId49"/>
    <p:sldId id="322" r:id="rId50"/>
    <p:sldId id="323" r:id="rId51"/>
    <p:sldId id="324" r:id="rId52"/>
    <p:sldId id="325" r:id="rId53"/>
    <p:sldId id="326" r:id="rId54"/>
    <p:sldId id="327" r:id="rId55"/>
    <p:sldId id="328" r:id="rId56"/>
    <p:sldId id="329" r:id="rId57"/>
    <p:sldId id="331" r:id="rId58"/>
    <p:sldId id="332" r:id="rId59"/>
    <p:sldId id="333" r:id="rId60"/>
    <p:sldId id="334" r:id="rId61"/>
    <p:sldId id="335" r:id="rId62"/>
    <p:sldId id="336" r:id="rId63"/>
    <p:sldId id="337" r:id="rId64"/>
    <p:sldId id="338" r:id="rId65"/>
    <p:sldId id="272" r:id="rId6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68" roundtripDataSignature="AMtx7miqqttnzr+RKlHLDTKT+wrxmA801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1849"/>
    <a:srgbClr val="879198"/>
    <a:srgbClr val="B3B9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943" autoAdjust="0"/>
  </p:normalViewPr>
  <p:slideViewPr>
    <p:cSldViewPr snapToGrid="0">
      <p:cViewPr varScale="1">
        <p:scale>
          <a:sx n="98" d="100"/>
          <a:sy n="98" d="100"/>
        </p:scale>
        <p:origin x="95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customschemas.google.com/relationships/presentationmetadata" Target="meta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8882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Fostering Great Ideas strives to improve the lives of children impacted by foster care. Our Speak Up program trains and empowers advocates, particularly current and former foster </a:t>
            </a:r>
            <a:r>
              <a:rPr lang="en-US" dirty="0" err="1"/>
              <a:t>youth.After</a:t>
            </a:r>
            <a:r>
              <a:rPr lang="en-US" dirty="0"/>
              <a:t> you take this training you are eligible to join our Speak Up community. We will keep you posted on advocacy efforts through our organization and give you tools to explore your advocacy on your own, or with a great partner organization that aligns with your values and location. </a:t>
            </a: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0445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Fostering Great Ideas strives to improve the lives of children impacted by foster care. Our Speak Up program trains and empowers advocates, particularly current and former foster </a:t>
            </a:r>
            <a:r>
              <a:rPr lang="en-US" dirty="0" err="1"/>
              <a:t>youth.After</a:t>
            </a:r>
            <a:r>
              <a:rPr lang="en-US" dirty="0"/>
              <a:t> you take this training you are eligible to join our Speak Up community. We will keep you posted on advocacy efforts through our organization and give you tools to explore your advocacy on your own, or with a great partner organization that aligns with your values and location. </a:t>
            </a: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16243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036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6768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87693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focus is Foster Care, but we recognize that your advocacy, and the skills you learn here, can be used for other issues that you are passionate about. </a:t>
            </a:r>
          </a:p>
          <a:p>
            <a:pPr marL="0" lvl="0" indent="0" algn="l" rtl="0">
              <a:spcBef>
                <a:spcPts val="0"/>
              </a:spcBef>
              <a:spcAft>
                <a:spcPts val="0"/>
              </a:spcAft>
              <a:buNone/>
            </a:pPr>
            <a:r>
              <a:rPr lang="en-US" dirty="0"/>
              <a:t>Tell us what issues light your fire!</a:t>
            </a: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77300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28672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Caring deeply, as advocates do, can be very draining emotionally. This is particularly true when we are advocating for issues that are very personal, like foster care.</a:t>
            </a:r>
          </a:p>
          <a:p>
            <a:pPr marL="0" lvl="0" indent="0" algn="l" rtl="0">
              <a:spcBef>
                <a:spcPts val="0"/>
              </a:spcBef>
              <a:spcAft>
                <a:spcPts val="0"/>
              </a:spcAft>
              <a:buNone/>
            </a:pPr>
            <a:r>
              <a:rPr lang="en-US" dirty="0"/>
              <a:t>Little self care breaks are important, we are going to take one now!</a:t>
            </a:r>
          </a:p>
          <a:p>
            <a:pPr marL="0" lvl="0" indent="0" algn="l" rtl="0">
              <a:spcBef>
                <a:spcPts val="0"/>
              </a:spcBef>
              <a:spcAft>
                <a:spcPts val="0"/>
              </a:spcAft>
              <a:buNone/>
            </a:pPr>
            <a:r>
              <a:rPr lang="en-US" dirty="0"/>
              <a:t>Get some water, stretch your legs a little, go outside for a minute if you can. </a:t>
            </a: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97880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051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08455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17511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04842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Which Advocates do you admire?</a:t>
            </a:r>
            <a:r>
              <a:rPr lang="en-US" baseline="0" dirty="0"/>
              <a:t> What makes them great?</a:t>
            </a: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13225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Take a few minutes to pick one advocate who is alive today and share.</a:t>
            </a: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72192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Consider how the advocates today have vastly different platforms from historical advocates.</a:t>
            </a:r>
          </a:p>
          <a:p>
            <a:pPr marL="0" lvl="0" indent="0" algn="l" rtl="0">
              <a:spcBef>
                <a:spcPts val="0"/>
              </a:spcBef>
              <a:spcAft>
                <a:spcPts val="0"/>
              </a:spcAft>
              <a:buNone/>
            </a:pPr>
            <a:r>
              <a:rPr lang="en-US" dirty="0"/>
              <a:t>Today we have internet, social networks, immediate international access to books, videos, articles, etc.</a:t>
            </a:r>
          </a:p>
          <a:p>
            <a:pPr marL="0" lvl="0" indent="0" algn="l" rtl="0">
              <a:spcBef>
                <a:spcPts val="0"/>
              </a:spcBef>
              <a:spcAft>
                <a:spcPts val="0"/>
              </a:spcAft>
              <a:buNone/>
            </a:pPr>
            <a:r>
              <a:rPr lang="en-US" dirty="0"/>
              <a:t>What platforms can you use for advocacy? When you are starting out it might just be journaling or speaking with people you trust.  </a:t>
            </a:r>
          </a:p>
          <a:p>
            <a:pPr marL="0" lvl="0" indent="0" algn="l" rtl="0">
              <a:spcBef>
                <a:spcPts val="0"/>
              </a:spcBef>
              <a:spcAft>
                <a:spcPts val="0"/>
              </a:spcAft>
              <a:buNone/>
            </a:pPr>
            <a:r>
              <a:rPr lang="en-US" dirty="0"/>
              <a:t>Existing alumni platforms:</a:t>
            </a:r>
          </a:p>
          <a:p>
            <a:pPr marL="0" lvl="0" indent="0" algn="l" rtl="0">
              <a:spcBef>
                <a:spcPts val="0"/>
              </a:spcBef>
              <a:spcAft>
                <a:spcPts val="0"/>
              </a:spcAft>
              <a:buNone/>
            </a:pPr>
            <a:r>
              <a:rPr lang="en-US" dirty="0"/>
              <a:t>Speak Up</a:t>
            </a:r>
          </a:p>
          <a:p>
            <a:pPr marL="0" lvl="0" indent="0" algn="l" rtl="0">
              <a:spcBef>
                <a:spcPts val="0"/>
              </a:spcBef>
              <a:spcAft>
                <a:spcPts val="0"/>
              </a:spcAft>
              <a:buNone/>
            </a:pPr>
            <a:r>
              <a:rPr lang="en-US" dirty="0"/>
              <a:t>FCAA</a:t>
            </a:r>
          </a:p>
          <a:p>
            <a:pPr marL="0" lvl="0" indent="0" algn="l" rtl="0">
              <a:spcBef>
                <a:spcPts val="0"/>
              </a:spcBef>
              <a:spcAft>
                <a:spcPts val="0"/>
              </a:spcAft>
              <a:buNone/>
            </a:pPr>
            <a:r>
              <a:rPr lang="en-US" dirty="0"/>
              <a:t>NFYI</a:t>
            </a:r>
          </a:p>
          <a:p>
            <a:pPr marL="0" lvl="0" indent="0" algn="l" rtl="0">
              <a:spcBef>
                <a:spcPts val="0"/>
              </a:spcBef>
              <a:spcAft>
                <a:spcPts val="0"/>
              </a:spcAft>
              <a:buNone/>
            </a:pPr>
            <a:r>
              <a:rPr lang="en-US" dirty="0"/>
              <a:t>Foster Club</a:t>
            </a:r>
          </a:p>
          <a:p>
            <a:pPr marL="0" lvl="0" indent="0" algn="l" rtl="0">
              <a:spcBef>
                <a:spcPts val="0"/>
              </a:spcBef>
              <a:spcAft>
                <a:spcPts val="0"/>
              </a:spcAft>
              <a:buNone/>
            </a:pPr>
            <a:r>
              <a:rPr lang="en-US" dirty="0"/>
              <a:t>CCAI</a:t>
            </a:r>
          </a:p>
          <a:p>
            <a:pPr marL="0" lvl="0" indent="0" algn="l" rtl="0">
              <a:spcBef>
                <a:spcPts val="0"/>
              </a:spcBef>
              <a:spcAft>
                <a:spcPts val="0"/>
              </a:spcAft>
              <a:buNone/>
            </a:pPr>
            <a:r>
              <a:rPr lang="en-US" dirty="0"/>
              <a:t>Mocking Bird Society</a:t>
            </a:r>
          </a:p>
          <a:p>
            <a:pPr marL="0" lvl="0" indent="0" algn="l" rtl="0">
              <a:spcBef>
                <a:spcPts val="0"/>
              </a:spcBef>
              <a:spcAft>
                <a:spcPts val="0"/>
              </a:spcAft>
              <a:buNone/>
            </a:pPr>
            <a:r>
              <a:rPr lang="en-US" dirty="0"/>
              <a:t>Youth MOVE National</a:t>
            </a: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85521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(Video of alumni advocates)</a:t>
            </a: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13605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Which Advocates do you admire?</a:t>
            </a:r>
            <a:r>
              <a:rPr lang="en-US" baseline="0" dirty="0"/>
              <a:t> What makes them great?</a:t>
            </a: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83063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67429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97931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7367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19020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8347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50899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2300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Foster care is in the midst of a grassroots movement led by foster youth and alumni.</a:t>
            </a: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6365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Foster care is in the midst of a grassroots movement led by foster youth and alumni.</a:t>
            </a: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9209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Grassroots movements are all about ordinary people coming together to enact change. The alumni movement in foster care is a social movement led by people who have experienced foster care personally and want to use their experience, their stories and elevate their collective voices to change the way the system works to help the children who follow in their footsteps. </a:t>
            </a:r>
          </a:p>
          <a:p>
            <a:pPr marL="0" lvl="0" indent="0" algn="l" rtl="0">
              <a:spcBef>
                <a:spcPts val="0"/>
              </a:spcBef>
              <a:spcAft>
                <a:spcPts val="0"/>
              </a:spcAft>
              <a:buNone/>
            </a:pPr>
            <a:r>
              <a:rPr lang="en-US" dirty="0"/>
              <a:t>For some of you, today is your first day on the job, others have been working on their piece of the solution. Think of social movements as a machine, each person plays an important role, at the level they can have the most impact. Just like in a video game, the more you play the faster you level up. </a:t>
            </a: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16865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Critical changes have been made to foster care in the last 20 years, led by former foster youth who recognize the system they grew up in can be better and the children following in their footsteps, can have a better foster care experience.</a:t>
            </a: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01171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Take a few minutes to brainstorm, how would you make foster care better? *Trigger warning, this can be tough, the chill room is available.</a:t>
            </a: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41477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55761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9935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49508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34737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06435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49969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13999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30112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94873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rgbClr val="879198"/>
                </a:solidFill>
                <a:latin typeface="Open Sans" panose="020B0606030504020204" pitchFamily="34" charset="0"/>
                <a:ea typeface="Open Sans" panose="020B0606030504020204" pitchFamily="34" charset="0"/>
                <a:cs typeface="Open Sans" panose="020B0606030504020204" pitchFamily="34" charset="0"/>
              </a:rPr>
              <a:t>Ask Yourself... (introspection)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rgbClr val="879198"/>
                </a:solidFill>
                <a:latin typeface="Open Sans" panose="020B0606030504020204" pitchFamily="34" charset="0"/>
                <a:ea typeface="Open Sans" panose="020B0606030504020204" pitchFamily="34" charset="0"/>
                <a:cs typeface="Open Sans" panose="020B0606030504020204" pitchFamily="34" charset="0"/>
              </a:rPr>
              <a:t>What part of foster care is most difficult?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rgbClr val="879198"/>
                </a:solidFill>
                <a:latin typeface="Open Sans" panose="020B0606030504020204" pitchFamily="34" charset="0"/>
                <a:ea typeface="Open Sans" panose="020B0606030504020204" pitchFamily="34" charset="0"/>
                <a:cs typeface="Open Sans" panose="020B0606030504020204" pitchFamily="34" charset="0"/>
              </a:rPr>
              <a:t>Do you think kids still struggle with that?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rgbClr val="879198"/>
                </a:solidFill>
                <a:latin typeface="Open Sans" panose="020B0606030504020204" pitchFamily="34" charset="0"/>
                <a:ea typeface="Open Sans" panose="020B0606030504020204" pitchFamily="34" charset="0"/>
                <a:cs typeface="Open Sans" panose="020B0606030504020204" pitchFamily="34" charset="0"/>
              </a:rPr>
              <a:t>Can that change?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Use this process of introspection to discover the issues that you care deeply about.</a:t>
            </a:r>
          </a:p>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08282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60272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Part 1- Research. </a:t>
            </a:r>
            <a:r>
              <a:rPr lang="en-US" sz="1100" dirty="0">
                <a:solidFill>
                  <a:srgbClr val="879198"/>
                </a:solidFill>
                <a:latin typeface="Open Sans" panose="020B0606030504020204" pitchFamily="34" charset="0"/>
                <a:ea typeface="Open Sans" panose="020B0606030504020204" pitchFamily="34" charset="0"/>
                <a:cs typeface="Open Sans" panose="020B0606030504020204" pitchFamily="34" charset="0"/>
              </a:rPr>
              <a:t>Find your issue. See what has already been done in other states, understand where your state is positioned on the issue. We have a tool that can help, our Speak Up App!</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Part 2- Connect with other foster youth/alumni. </a:t>
            </a:r>
            <a:r>
              <a:rPr lang="en-US" sz="1100" dirty="0">
                <a:solidFill>
                  <a:srgbClr val="879198"/>
                </a:solidFill>
                <a:latin typeface="Open Sans" panose="020B0606030504020204" pitchFamily="34" charset="0"/>
                <a:ea typeface="Open Sans" panose="020B0606030504020204" pitchFamily="34" charset="0"/>
                <a:cs typeface="Open Sans" panose="020B0606030504020204" pitchFamily="34" charset="0"/>
              </a:rPr>
              <a:t>Ask: Was this a challenge you experienced </a:t>
            </a:r>
            <a:r>
              <a:rPr lang="en-US" sz="1100" dirty="0" err="1">
                <a:solidFill>
                  <a:srgbClr val="879198"/>
                </a:solidFill>
                <a:latin typeface="Open Sans" panose="020B0606030504020204" pitchFamily="34" charset="0"/>
                <a:ea typeface="Open Sans" panose="020B0606030504020204" pitchFamily="34" charset="0"/>
                <a:cs typeface="Open Sans" panose="020B0606030504020204" pitchFamily="34" charset="0"/>
              </a:rPr>
              <a:t>too?How</a:t>
            </a:r>
            <a:r>
              <a:rPr lang="en-US" sz="1100" dirty="0">
                <a:solidFill>
                  <a:srgbClr val="879198"/>
                </a:solidFill>
                <a:latin typeface="Open Sans" panose="020B0606030504020204" pitchFamily="34" charset="0"/>
                <a:ea typeface="Open Sans" panose="020B0606030504020204" pitchFamily="34" charset="0"/>
                <a:cs typeface="Open Sans" panose="020B0606030504020204" pitchFamily="34" charset="0"/>
              </a:rPr>
              <a:t> can we make it better? Do you see any </a:t>
            </a:r>
            <a:r>
              <a:rPr lang="en-US" sz="1100" dirty="0" err="1">
                <a:solidFill>
                  <a:srgbClr val="879198"/>
                </a:solidFill>
                <a:latin typeface="Open Sans" panose="020B0606030504020204" pitchFamily="34" charset="0"/>
                <a:ea typeface="Open Sans" panose="020B0606030504020204" pitchFamily="34" charset="0"/>
                <a:cs typeface="Open Sans" panose="020B0606030504020204" pitchFamily="34" charset="0"/>
              </a:rPr>
              <a:t>solutions?We</a:t>
            </a:r>
            <a:r>
              <a:rPr lang="en-US" sz="1100" dirty="0">
                <a:solidFill>
                  <a:srgbClr val="879198"/>
                </a:solidFill>
                <a:latin typeface="Open Sans" panose="020B0606030504020204" pitchFamily="34" charset="0"/>
                <a:ea typeface="Open Sans" panose="020B0606030504020204" pitchFamily="34" charset="0"/>
                <a:cs typeface="Open Sans" panose="020B0606030504020204" pitchFamily="34" charset="0"/>
              </a:rPr>
              <a:t> encourage you to connect with other advocates at our monthly events and through the Speak Up App!</a:t>
            </a: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34801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3193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53546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rgbClr val="879198"/>
                </a:solidFill>
                <a:latin typeface="Open Sans" panose="020B0606030504020204" pitchFamily="34" charset="0"/>
                <a:ea typeface="Open Sans" panose="020B0606030504020204" pitchFamily="34" charset="0"/>
                <a:cs typeface="Open Sans" panose="020B0606030504020204" pitchFamily="34" charset="0"/>
              </a:rPr>
              <a:t>Are other advocates working on this issue? That should inspire you, not scare you. We have better outcomes when we work together. Grassroots advocacy can start with a single person and their idea. One person can only do so much, it is important to organize into a collective to have the largest impact. If any other advocates are already working on this issue, consider joining them, if not, start your own group or bring your idea to an advocacy group like Speak Up! We can help you create a strategic plan with S.M.A.R.T. goals and connect with other advocates.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rgbClr val="879198"/>
                </a:solidFill>
                <a:latin typeface="Open Sans" panose="020B0606030504020204" pitchFamily="34" charset="0"/>
                <a:ea typeface="Open Sans" panose="020B0606030504020204" pitchFamily="34" charset="0"/>
                <a:cs typeface="Open Sans" panose="020B0606030504020204" pitchFamily="34" charset="0"/>
              </a:rPr>
              <a:t>Remember our voices are amplified when we Speak Up together and unite behind a common goal. Collective impact!</a:t>
            </a:r>
            <a:endParaRPr b="0"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31482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6096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rgbClr val="879198"/>
                </a:solidFill>
                <a:latin typeface="Open Sans" panose="020B0606030504020204" pitchFamily="34" charset="0"/>
                <a:ea typeface="Open Sans" panose="020B0606030504020204" pitchFamily="34" charset="0"/>
                <a:cs typeface="Open Sans" panose="020B0606030504020204" pitchFamily="34" charset="0"/>
              </a:rPr>
              <a:t>Reformation does not happen over night, it takes a million baby steps, each one matters!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rgbClr val="879198"/>
                </a:solidFill>
                <a:latin typeface="Open Sans" panose="020B0606030504020204" pitchFamily="34" charset="0"/>
                <a:ea typeface="Open Sans" panose="020B0606030504020204" pitchFamily="34" charset="0"/>
                <a:cs typeface="Open Sans" panose="020B0606030504020204" pitchFamily="34" charset="0"/>
              </a:rPr>
              <a:t>Take the step! Then take another step! If you start to feel burned out, start over at introspection to remind yourself why you became an advocate. </a:t>
            </a:r>
            <a:endParaRPr b="0"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70887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54219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99198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78156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dirty="0"/>
              <a:t>Play to your strengths as an advocate! How do you communicate?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Verbal-</a:t>
            </a:r>
            <a:r>
              <a:rPr lang="en-US" b="0" dirty="0"/>
              <a:t> Testify on bills, sit on panels or task forces, call your representatives, share advocacy efforts on social media with videos.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Written-</a:t>
            </a:r>
            <a:r>
              <a:rPr lang="en-US" b="0" dirty="0"/>
              <a:t> Writing your representatives, blogging or writing an op-ed, share your story through poetry or narrative, share advocacy efforts on social media.</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Collective Communication- </a:t>
            </a:r>
            <a:r>
              <a:rPr lang="en-US" b="0" dirty="0"/>
              <a:t>Coming together with other advocates and uniting your voices to amplify your message. </a:t>
            </a:r>
            <a:endParaRPr b="0"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97663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App that helps you Speak </a:t>
            </a:r>
            <a:r>
              <a:rPr lang="en-US" dirty="0" err="1"/>
              <a:t>Up!As</a:t>
            </a:r>
            <a:r>
              <a:rPr lang="en-US" dirty="0"/>
              <a:t> a certified foster care advocate, you have exclusive use of our advocacy tool Speak Up App. This app allows advocates to stay up to date on the foster care issues they care about and contribute to our collective mission; to improve foster care. </a:t>
            </a: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11055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82561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*Even if it isn't important you what other people think it should matter how you think of yourself. The way you present yourself is a reflection of who you are.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as humans are ever evolving, our values change as does our personal brand. Making sure the two are in line is important.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Remember Watch-Listen-Prepare. Watch what is happening or what has happened through reflection and research. Listen to people personally effected, especially if they have a different perspective. Prepare your perspective so you are ready to discuss it.</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*Being prepared helps build your confidence. Know the issues, do your research, prepare any statements beforehand and check in with yourself emotionally- advocating can be triggering. </a:t>
            </a: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2607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81025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You can't be an effective advocate until you balance speaking up with listening up!</a:t>
            </a:r>
          </a:p>
          <a:p>
            <a:pPr marL="0" lvl="0" indent="0" algn="l" rtl="0">
              <a:spcBef>
                <a:spcPts val="0"/>
              </a:spcBef>
              <a:spcAft>
                <a:spcPts val="0"/>
              </a:spcAft>
              <a:buNone/>
            </a:pPr>
            <a:r>
              <a:rPr lang="en-US" dirty="0"/>
              <a:t>Try to listen to others to understand, not just to respond. </a:t>
            </a:r>
          </a:p>
          <a:p>
            <a:pPr marL="0" lvl="0" indent="0" algn="l" rtl="0">
              <a:spcBef>
                <a:spcPts val="0"/>
              </a:spcBef>
              <a:spcAft>
                <a:spcPts val="0"/>
              </a:spcAft>
              <a:buNone/>
            </a:pPr>
            <a:r>
              <a:rPr lang="en-US" dirty="0"/>
              <a:t>*Ask open ended follow up questions to deepen your understanding. You can disagree and still affirm the other person. </a:t>
            </a:r>
          </a:p>
          <a:p>
            <a:pPr marL="0" lvl="0" indent="0" algn="l" rtl="0">
              <a:spcBef>
                <a:spcPts val="0"/>
              </a:spcBef>
              <a:spcAft>
                <a:spcPts val="0"/>
              </a:spcAft>
              <a:buNone/>
            </a:pPr>
            <a:r>
              <a:rPr lang="en-US" dirty="0"/>
              <a:t>*Dignity and respect are shown through thoughtful listening. When responding try to be reflective of the information you just heard and respond thoughtfully. *Always show empathy.</a:t>
            </a: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28274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Everyone has bias, even the most woke people see the world through their own perspective.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Each of our perspectives are different because they are shaped by many contributing factors including experiences growing up and  cultural norms.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It is important to recognize your bias, not necessarily to make it go away (some </a:t>
            </a:r>
            <a:r>
              <a:rPr lang="en-US" dirty="0" err="1"/>
              <a:t>bias'</a:t>
            </a:r>
            <a:r>
              <a:rPr lang="en-US" dirty="0"/>
              <a:t> make sense) but to understand yourself more completely and when we understand our bias, and you regularly CHECK YOURSELF to  control your triggers and try to understand how your bias might impact your perspective and actions.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Can we do the bias assessment as a poll here?</a:t>
            </a: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67106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Can I do next? On a scale of 1 to 10 from Sure to Scary!</a:t>
            </a:r>
          </a:p>
          <a:p>
            <a:pPr marL="228600" lvl="0" indent="-228600" algn="l" rtl="0">
              <a:spcBef>
                <a:spcPts val="0"/>
              </a:spcBef>
              <a:spcAft>
                <a:spcPts val="0"/>
              </a:spcAft>
              <a:buAutoNum type="arabicPeriod"/>
            </a:pPr>
            <a:r>
              <a:rPr lang="en-US" dirty="0"/>
              <a:t>Join the Speak Up community of advocates.</a:t>
            </a:r>
          </a:p>
          <a:p>
            <a:pPr marL="228600" lvl="0" indent="-228600" algn="l" rtl="0">
              <a:spcBef>
                <a:spcPts val="0"/>
              </a:spcBef>
              <a:spcAft>
                <a:spcPts val="0"/>
              </a:spcAft>
              <a:buAutoNum type="arabicPeriod"/>
            </a:pPr>
            <a:r>
              <a:rPr lang="en-US" dirty="0"/>
              <a:t>Do a 1:1 free advocacy coaching session.  </a:t>
            </a:r>
          </a:p>
          <a:p>
            <a:pPr marL="228600" lvl="0" indent="-228600" algn="l" rtl="0">
              <a:spcBef>
                <a:spcPts val="0"/>
              </a:spcBef>
              <a:spcAft>
                <a:spcPts val="0"/>
              </a:spcAft>
              <a:buAutoNum type="arabicPeriod"/>
            </a:pPr>
            <a:r>
              <a:rPr lang="en-US" dirty="0"/>
              <a:t>Introspection, figure out why you care.</a:t>
            </a:r>
          </a:p>
          <a:p>
            <a:pPr marL="228600" lvl="0" indent="-228600" algn="l" rtl="0">
              <a:spcBef>
                <a:spcPts val="0"/>
              </a:spcBef>
              <a:spcAft>
                <a:spcPts val="0"/>
              </a:spcAft>
              <a:buAutoNum type="arabicPeriod"/>
            </a:pPr>
            <a:r>
              <a:rPr lang="en-US" dirty="0"/>
              <a:t>Write down your story and your great ideas for how to improve the system.  </a:t>
            </a:r>
          </a:p>
          <a:p>
            <a:pPr marL="228600" lvl="0" indent="-228600" algn="l" rtl="0">
              <a:spcBef>
                <a:spcPts val="0"/>
              </a:spcBef>
              <a:spcAft>
                <a:spcPts val="0"/>
              </a:spcAft>
              <a:buAutoNum type="arabicPeriod"/>
            </a:pPr>
            <a:r>
              <a:rPr lang="en-US" dirty="0"/>
              <a:t>Join one of our monthly advocate connections.</a:t>
            </a:r>
          </a:p>
          <a:p>
            <a:pPr marL="228600" lvl="0" indent="-228600" algn="l" rtl="0">
              <a:spcBef>
                <a:spcPts val="0"/>
              </a:spcBef>
              <a:spcAft>
                <a:spcPts val="0"/>
              </a:spcAft>
              <a:buAutoNum type="arabicPeriod"/>
            </a:pPr>
            <a:r>
              <a:rPr lang="en-US" dirty="0"/>
              <a:t>Remember an adult who cared deeply for you, or spoke up for you. Would you consider contacting that person?  That might be a great way to connect with your WHY and hear another perspective.</a:t>
            </a:r>
          </a:p>
          <a:p>
            <a:pPr marL="228600" lvl="0" indent="-228600" algn="l" rtl="0">
              <a:spcBef>
                <a:spcPts val="0"/>
              </a:spcBef>
              <a:spcAft>
                <a:spcPts val="0"/>
              </a:spcAft>
              <a:buAutoNum type="arabicPeriod"/>
            </a:pPr>
            <a:r>
              <a:rPr lang="en-US" dirty="0"/>
              <a:t>Check the Speak Up App bill tracker for a bill that interests you.</a:t>
            </a:r>
          </a:p>
          <a:p>
            <a:pPr marL="228600" lvl="0" indent="-228600" algn="l" rtl="0">
              <a:spcBef>
                <a:spcPts val="0"/>
              </a:spcBef>
              <a:spcAft>
                <a:spcPts val="0"/>
              </a:spcAft>
              <a:buAutoNum type="arabicPeriod"/>
            </a:pPr>
            <a:r>
              <a:rPr lang="en-US" dirty="0"/>
              <a:t>Call your state legislator. Simply state, “I have lived in foster care. May I tell you what it is like?”</a:t>
            </a:r>
          </a:p>
          <a:p>
            <a:pPr marL="228600" lvl="0" indent="-228600" algn="l" rtl="0">
              <a:spcBef>
                <a:spcPts val="0"/>
              </a:spcBef>
              <a:spcAft>
                <a:spcPts val="0"/>
              </a:spcAft>
              <a:buAutoNum type="arabicPeriod"/>
            </a:pPr>
            <a:r>
              <a:rPr lang="en-US" dirty="0"/>
              <a:t>Join a Board or action group in your area.</a:t>
            </a:r>
          </a:p>
          <a:p>
            <a:pPr marL="228600" lvl="0" indent="-228600" algn="l" rtl="0">
              <a:spcBef>
                <a:spcPts val="0"/>
              </a:spcBef>
              <a:spcAft>
                <a:spcPts val="0"/>
              </a:spcAft>
              <a:buAutoNum type="arabicPeriod"/>
            </a:pPr>
            <a:r>
              <a:rPr lang="en-US" dirty="0"/>
              <a:t>Run for an elected office. </a:t>
            </a:r>
          </a:p>
          <a:p>
            <a:pPr marL="228600" lvl="0" indent="-228600" algn="l" rtl="0">
              <a:spcBef>
                <a:spcPts val="0"/>
              </a:spcBef>
              <a:spcAft>
                <a:spcPts val="0"/>
              </a:spcAft>
              <a:buAutoNum type="arabicPeriod"/>
            </a:pPr>
            <a:endParaRPr lang="en-US" dirty="0"/>
          </a:p>
          <a:p>
            <a:pPr marL="0" lvl="0" indent="0" algn="l" rtl="0">
              <a:spcBef>
                <a:spcPts val="0"/>
              </a:spcBef>
              <a:spcAft>
                <a:spcPts val="0"/>
              </a:spcAft>
              <a:buNone/>
            </a:pPr>
            <a:r>
              <a:rPr lang="en-US" dirty="0"/>
              <a:t>Stay connected through the Speak Up App at the level that best suits you. </a:t>
            </a: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83864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Of course you now have access to the speak up app, you also have my contact information and we will be following up after training with a survey (includes in interested in being contacted about ...)and a reminder of your next steps!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the next three months please try to schedule your free coaching session. </a:t>
            </a: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15472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Believe in yourself, we believe in you. You have a story that matters and a voice that needs to be heard! </a:t>
            </a: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230501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6547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0820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Advocacy is a unique, personal journey. Every advocate has a unique perspective, their own values and different tools and strengths that make each advocate valuable, in different ways. Think of your advocacy as an expression of yourself, what you care about, and the change you want to see in the world. Your journey as an advocate is unique to you. </a:t>
            </a: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9908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2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2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2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2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2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2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2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2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2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7"/>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2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3.png"/><Relationship Id="rId7" Type="http://schemas.openxmlformats.org/officeDocument/2006/relationships/image" Target="../media/image16.jp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8.jp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0.jpg"/></Relationships>
</file>

<file path=ppt/slides/_rels/slide2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34.jp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35.jp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36.jp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37.jp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1.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6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33715" t="25372" r="8506" b="25324"/>
          <a:stretch/>
        </p:blipFill>
        <p:spPr>
          <a:xfrm>
            <a:off x="-38099" y="0"/>
            <a:ext cx="12230099" cy="5222239"/>
          </a:xfrm>
          <a:prstGeom prst="rect">
            <a:avLst/>
          </a:prstGeom>
        </p:spPr>
      </p:pic>
      <p:sp>
        <p:nvSpPr>
          <p:cNvPr id="86" name="Google Shape;86;p1"/>
          <p:cNvSpPr txBox="1"/>
          <p:nvPr/>
        </p:nvSpPr>
        <p:spPr>
          <a:xfrm>
            <a:off x="5094514" y="2313839"/>
            <a:ext cx="6970486" cy="923289"/>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5400" b="0" i="0" u="none" strike="noStrike" cap="none" dirty="0">
                <a:solidFill>
                  <a:schemeClr val="bg1"/>
                </a:solidFill>
                <a:latin typeface="Open Sans SemiBold"/>
                <a:ea typeface="Open Sans SemiBold"/>
                <a:cs typeface="Open Sans SemiBold"/>
                <a:sym typeface="Open Sans SemiBold"/>
              </a:rPr>
              <a:t>Advocacy in Action</a:t>
            </a:r>
            <a:endParaRPr sz="5400" dirty="0">
              <a:solidFill>
                <a:schemeClr val="bg1"/>
              </a:solidFill>
              <a:latin typeface="Open Sans SemiBold"/>
              <a:ea typeface="Open Sans SemiBold"/>
              <a:cs typeface="Open Sans SemiBold"/>
              <a:sym typeface="Open Sans SemiBold"/>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0127" y="5354269"/>
            <a:ext cx="4852196" cy="1005728"/>
          </a:xfrm>
          <a:prstGeom prst="rect">
            <a:avLst/>
          </a:prstGeom>
        </p:spPr>
      </p:pic>
      <p:sp>
        <p:nvSpPr>
          <p:cNvPr id="5" name="Google Shape;86;p1"/>
          <p:cNvSpPr txBox="1"/>
          <p:nvPr/>
        </p:nvSpPr>
        <p:spPr>
          <a:xfrm>
            <a:off x="5094514" y="3278454"/>
            <a:ext cx="6106886" cy="64629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3600" b="0" i="0" u="none" strike="noStrike" cap="none" spc="300" dirty="0">
                <a:solidFill>
                  <a:schemeClr val="bg1"/>
                </a:solidFill>
                <a:latin typeface="Open Sans SemiBold"/>
                <a:ea typeface="Open Sans SemiBold"/>
                <a:cs typeface="Open Sans SemiBold"/>
                <a:sym typeface="Open Sans SemiBold"/>
              </a:rPr>
              <a:t>Session 1</a:t>
            </a:r>
            <a:endParaRPr sz="3600" spc="300" dirty="0">
              <a:solidFill>
                <a:schemeClr val="bg1"/>
              </a:solidFill>
              <a:latin typeface="Open Sans SemiBold"/>
              <a:ea typeface="Open Sans SemiBold"/>
              <a:cs typeface="Open Sans SemiBold"/>
              <a:sym typeface="Open Sans SemiBo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ED1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771385" y="472440"/>
            <a:ext cx="10680867" cy="5867400"/>
          </a:xfrm>
          <a:prstGeom prst="roundRect">
            <a:avLst>
              <a:gd name="adj" fmla="val 8504"/>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7" name="TextBox 6"/>
          <p:cNvSpPr txBox="1"/>
          <p:nvPr/>
        </p:nvSpPr>
        <p:spPr>
          <a:xfrm>
            <a:off x="771385" y="1158993"/>
            <a:ext cx="10556668" cy="2062102"/>
          </a:xfrm>
          <a:prstGeom prst="rect">
            <a:avLst/>
          </a:prstGeom>
          <a:noFill/>
          <a:ln w="57150" cap="rnd">
            <a:noFill/>
          </a:ln>
        </p:spPr>
        <p:txBody>
          <a:bodyPr wrap="square" rtlCol="0">
            <a:spAutoFit/>
          </a:bodyPr>
          <a:lstStyle/>
          <a:p>
            <a:pPr algn="ctr"/>
            <a:r>
              <a:rPr lang="en-US" sz="4000" dirty="0">
                <a:solidFill>
                  <a:srgbClr val="879198"/>
                </a:solidFill>
                <a:latin typeface="Open Sans" panose="020B0606030504020204" pitchFamily="34" charset="0"/>
                <a:ea typeface="Open Sans" panose="020B0606030504020204" pitchFamily="34" charset="0"/>
                <a:cs typeface="Open Sans" panose="020B0606030504020204" pitchFamily="34" charset="0"/>
              </a:rPr>
              <a:t>Are you </a:t>
            </a:r>
            <a:r>
              <a:rPr lang="en-US" sz="40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ready</a:t>
            </a:r>
            <a:r>
              <a:rPr lang="en-US" sz="4000" dirty="0">
                <a:solidFill>
                  <a:srgbClr val="879198"/>
                </a:solidFill>
                <a:latin typeface="Open Sans" panose="020B0606030504020204" pitchFamily="34" charset="0"/>
                <a:ea typeface="Open Sans" panose="020B0606030504020204" pitchFamily="34" charset="0"/>
                <a:cs typeface="Open Sans" panose="020B0606030504020204" pitchFamily="34" charset="0"/>
              </a:rPr>
              <a:t> to</a:t>
            </a:r>
            <a:endParaRPr lang="en-US" sz="4000" b="1" dirty="0">
              <a:solidFill>
                <a:srgbClr val="879198"/>
              </a:solidFill>
              <a:latin typeface="Open Sans" panose="020B0606030504020204" pitchFamily="34" charset="0"/>
              <a:ea typeface="Open Sans" panose="020B0606030504020204" pitchFamily="34" charset="0"/>
              <a:cs typeface="Open Sans" panose="020B0606030504020204" pitchFamily="34" charset="0"/>
            </a:endParaRPr>
          </a:p>
          <a:p>
            <a:pPr algn="ctr"/>
            <a:r>
              <a:rPr lang="en-US" sz="88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Speak Up?</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4487" y="3363518"/>
            <a:ext cx="2536027" cy="2542546"/>
          </a:xfrm>
          <a:prstGeom prst="rect">
            <a:avLst/>
          </a:prstGeom>
          <a:effectLst>
            <a:outerShdw blurRad="215900" dist="139700" dir="2700000" algn="tl" rotWithShape="0">
              <a:prstClr val="black">
                <a:alpha val="24000"/>
              </a:prstClr>
            </a:outerShdw>
          </a:effectLst>
        </p:spPr>
      </p:pic>
    </p:spTree>
    <p:extLst>
      <p:ext uri="{BB962C8B-B14F-4D97-AF65-F5344CB8AC3E}">
        <p14:creationId xmlns:p14="http://schemas.microsoft.com/office/powerpoint/2010/main" val="3440197872"/>
      </p:ext>
    </p:extLst>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ED1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771385" y="472440"/>
            <a:ext cx="10680867" cy="5867400"/>
          </a:xfrm>
          <a:prstGeom prst="roundRect">
            <a:avLst>
              <a:gd name="adj" fmla="val 8504"/>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7" name="TextBox 6"/>
          <p:cNvSpPr txBox="1"/>
          <p:nvPr/>
        </p:nvSpPr>
        <p:spPr>
          <a:xfrm>
            <a:off x="1674898" y="1812142"/>
            <a:ext cx="8165788" cy="3600989"/>
          </a:xfrm>
          <a:prstGeom prst="rect">
            <a:avLst/>
          </a:prstGeom>
          <a:noFill/>
          <a:ln w="57150" cap="rnd">
            <a:noFill/>
          </a:ln>
        </p:spPr>
        <p:txBody>
          <a:bodyPr wrap="square" rtlCol="0">
            <a:spAutoFit/>
          </a:bodyPr>
          <a:lstStyle/>
          <a:p>
            <a:r>
              <a:rPr lang="en-US" sz="6000" b="1" dirty="0">
                <a:solidFill>
                  <a:srgbClr val="ED1849"/>
                </a:solidFill>
                <a:latin typeface="Open Sans" panose="020B0606030504020204" pitchFamily="34" charset="0"/>
                <a:ea typeface="Open Sans" panose="020B0606030504020204" pitchFamily="34" charset="0"/>
                <a:cs typeface="Open Sans" panose="020B0606030504020204" pitchFamily="34" charset="0"/>
              </a:rPr>
              <a:t>Speak Up: </a:t>
            </a:r>
          </a:p>
          <a:p>
            <a:r>
              <a:rPr lang="en-US" sz="4000" b="1" dirty="0">
                <a:solidFill>
                  <a:srgbClr val="ED1849"/>
                </a:solidFill>
                <a:latin typeface="Open Sans" panose="020B0606030504020204" pitchFamily="34" charset="0"/>
                <a:ea typeface="Open Sans" panose="020B0606030504020204" pitchFamily="34" charset="0"/>
                <a:cs typeface="Open Sans" panose="020B0606030504020204" pitchFamily="34" charset="0"/>
              </a:rPr>
              <a:t>Voices for Foster Care Reform</a:t>
            </a:r>
          </a:p>
          <a:p>
            <a:endParaRPr lang="en-US" sz="2000" dirty="0">
              <a:solidFill>
                <a:srgbClr val="879198"/>
              </a:solidFill>
              <a:latin typeface="Open Sans" panose="020B0606030504020204" pitchFamily="34" charset="0"/>
              <a:ea typeface="Open Sans" panose="020B0606030504020204" pitchFamily="34" charset="0"/>
              <a:cs typeface="Open Sans" panose="020B0606030504020204" pitchFamily="34" charset="0"/>
            </a:endParaRPr>
          </a:p>
          <a:p>
            <a:r>
              <a:rPr lang="en-US" sz="3600" dirty="0">
                <a:solidFill>
                  <a:srgbClr val="879198"/>
                </a:solidFill>
                <a:latin typeface="Open Sans" panose="020B0606030504020204" pitchFamily="34" charset="0"/>
                <a:ea typeface="Open Sans" panose="020B0606030504020204" pitchFamily="34" charset="0"/>
                <a:cs typeface="Open Sans" panose="020B0606030504020204" pitchFamily="34" charset="0"/>
              </a:rPr>
              <a:t>Trains and empowers advocates, particularly current and former foster youth.</a:t>
            </a:r>
            <a:endParaRPr lang="en-US" sz="3600" b="1" dirty="0">
              <a:solidFill>
                <a:srgbClr val="879198"/>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8785" y="798742"/>
            <a:ext cx="4088726" cy="847482"/>
          </a:xfrm>
          <a:prstGeom prst="rect">
            <a:avLst/>
          </a:prstGeom>
        </p:spPr>
      </p:pic>
    </p:spTree>
    <p:extLst>
      <p:ext uri="{BB962C8B-B14F-4D97-AF65-F5344CB8AC3E}">
        <p14:creationId xmlns:p14="http://schemas.microsoft.com/office/powerpoint/2010/main" val="311623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ED1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71385" y="472440"/>
            <a:ext cx="10680867" cy="5867400"/>
          </a:xfrm>
          <a:prstGeom prst="roundRect">
            <a:avLst>
              <a:gd name="adj" fmla="val 8504"/>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7" name="TextBox 6"/>
          <p:cNvSpPr txBox="1"/>
          <p:nvPr/>
        </p:nvSpPr>
        <p:spPr>
          <a:xfrm>
            <a:off x="1555171" y="2008072"/>
            <a:ext cx="9243472" cy="3539431"/>
          </a:xfrm>
          <a:prstGeom prst="rect">
            <a:avLst/>
          </a:prstGeom>
          <a:noFill/>
          <a:ln w="57150" cap="rnd">
            <a:noFill/>
          </a:ln>
        </p:spPr>
        <p:txBody>
          <a:bodyPr wrap="square" rtlCol="0">
            <a:spAutoFit/>
          </a:bodyPr>
          <a:lstStyle/>
          <a:p>
            <a:r>
              <a:rPr lang="en-US" sz="4000" b="1" dirty="0">
                <a:solidFill>
                  <a:srgbClr val="ED1849"/>
                </a:solidFill>
                <a:latin typeface="Open Sans" panose="020B0606030504020204" pitchFamily="34" charset="0"/>
                <a:ea typeface="Open Sans" panose="020B0606030504020204" pitchFamily="34" charset="0"/>
                <a:cs typeface="Open Sans" panose="020B0606030504020204" pitchFamily="34" charset="0"/>
              </a:rPr>
              <a:t>Additional Trainings</a:t>
            </a:r>
          </a:p>
          <a:p>
            <a:endParaRPr lang="en-US" sz="2000" dirty="0">
              <a:solidFill>
                <a:srgbClr val="879198"/>
              </a:solidFill>
              <a:latin typeface="Open Sans" panose="020B0606030504020204" pitchFamily="34" charset="0"/>
              <a:ea typeface="Open Sans" panose="020B0606030504020204" pitchFamily="34" charset="0"/>
              <a:cs typeface="Open Sans" panose="020B0606030504020204" pitchFamily="34" charset="0"/>
            </a:endParaRPr>
          </a:p>
          <a:p>
            <a:pPr marL="571500" indent="-571500">
              <a:spcAft>
                <a:spcPts val="1200"/>
              </a:spcAft>
              <a:buClr>
                <a:srgbClr val="879198"/>
              </a:buClr>
              <a:buFont typeface="Arial" panose="020B0604020202020204" pitchFamily="34" charset="0"/>
              <a:buChar char="•"/>
            </a:pPr>
            <a:r>
              <a:rPr lang="en-US" sz="3600" dirty="0">
                <a:solidFill>
                  <a:srgbClr val="879198"/>
                </a:solidFill>
                <a:latin typeface="Open Sans" panose="020B0606030504020204" pitchFamily="34" charset="0"/>
                <a:ea typeface="Open Sans" panose="020B0606030504020204" pitchFamily="34" charset="0"/>
                <a:cs typeface="Open Sans" panose="020B0606030504020204" pitchFamily="34" charset="0"/>
              </a:rPr>
              <a:t>Changing Policy and Passing Legislation</a:t>
            </a:r>
          </a:p>
          <a:p>
            <a:pPr marL="571500" indent="-571500">
              <a:spcAft>
                <a:spcPts val="1200"/>
              </a:spcAft>
              <a:buClr>
                <a:srgbClr val="879198"/>
              </a:buClr>
              <a:buFont typeface="Arial" panose="020B0604020202020204" pitchFamily="34" charset="0"/>
              <a:buChar char="•"/>
            </a:pPr>
            <a:r>
              <a:rPr lang="en-US" sz="3600" dirty="0">
                <a:solidFill>
                  <a:srgbClr val="879198"/>
                </a:solidFill>
                <a:latin typeface="Open Sans" panose="020B0606030504020204" pitchFamily="34" charset="0"/>
                <a:ea typeface="Open Sans" panose="020B0606030504020204" pitchFamily="34" charset="0"/>
                <a:cs typeface="Open Sans" panose="020B0606030504020204" pitchFamily="34" charset="0"/>
              </a:rPr>
              <a:t>Boardroom </a:t>
            </a:r>
            <a:r>
              <a:rPr lang="en-US" sz="3600" dirty="0" err="1">
                <a:solidFill>
                  <a:srgbClr val="879198"/>
                </a:solidFill>
                <a:latin typeface="Open Sans" panose="020B0606030504020204" pitchFamily="34" charset="0"/>
                <a:ea typeface="Open Sans" panose="020B0606030504020204" pitchFamily="34" charset="0"/>
                <a:cs typeface="Open Sans" panose="020B0606030504020204" pitchFamily="34" charset="0"/>
              </a:rPr>
              <a:t>Bootcamp</a:t>
            </a:r>
            <a:endParaRPr lang="en-US" sz="3600" dirty="0">
              <a:solidFill>
                <a:srgbClr val="879198"/>
              </a:solidFill>
              <a:latin typeface="Open Sans" panose="020B0606030504020204" pitchFamily="34" charset="0"/>
              <a:ea typeface="Open Sans" panose="020B0606030504020204" pitchFamily="34" charset="0"/>
              <a:cs typeface="Open Sans" panose="020B0606030504020204" pitchFamily="34" charset="0"/>
            </a:endParaRPr>
          </a:p>
          <a:p>
            <a:pPr marL="571500" indent="-571500">
              <a:spcAft>
                <a:spcPts val="1200"/>
              </a:spcAft>
              <a:buClr>
                <a:srgbClr val="879198"/>
              </a:buClr>
              <a:buFont typeface="Arial" panose="020B0604020202020204" pitchFamily="34" charset="0"/>
              <a:buChar char="•"/>
            </a:pPr>
            <a:r>
              <a:rPr lang="en-US" sz="3600" dirty="0">
                <a:solidFill>
                  <a:srgbClr val="879198"/>
                </a:solidFill>
                <a:latin typeface="Open Sans" panose="020B0606030504020204" pitchFamily="34" charset="0"/>
                <a:ea typeface="Open Sans" panose="020B0606030504020204" pitchFamily="34" charset="0"/>
                <a:cs typeface="Open Sans" panose="020B0606030504020204" pitchFamily="34" charset="0"/>
              </a:rPr>
              <a:t>Finding your voice: The power of telling your story</a:t>
            </a:r>
            <a:endParaRPr lang="en-US" sz="3600" b="1" dirty="0">
              <a:solidFill>
                <a:srgbClr val="879198"/>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8785" y="798742"/>
            <a:ext cx="4088726" cy="847482"/>
          </a:xfrm>
          <a:prstGeom prst="rect">
            <a:avLst/>
          </a:prstGeom>
        </p:spPr>
      </p:pic>
    </p:spTree>
    <p:extLst>
      <p:ext uri="{BB962C8B-B14F-4D97-AF65-F5344CB8AC3E}">
        <p14:creationId xmlns:p14="http://schemas.microsoft.com/office/powerpoint/2010/main" val="2310856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7464" t="22391" r="24757" b="23947"/>
          <a:stretch/>
        </p:blipFill>
        <p:spPr>
          <a:xfrm>
            <a:off x="-38100" y="-55880"/>
            <a:ext cx="12230099" cy="568379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7315" y="5831985"/>
            <a:ext cx="3177666" cy="658644"/>
          </a:xfrm>
          <a:prstGeom prst="rect">
            <a:avLst/>
          </a:prstGeom>
        </p:spPr>
      </p:pic>
      <p:sp>
        <p:nvSpPr>
          <p:cNvPr id="4" name="Rounded Rectangle 3"/>
          <p:cNvSpPr/>
          <p:nvPr/>
        </p:nvSpPr>
        <p:spPr>
          <a:xfrm>
            <a:off x="1132114" y="3973286"/>
            <a:ext cx="2340429" cy="838200"/>
          </a:xfrm>
          <a:prstGeom prst="roundRect">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5" name="TextBox 4"/>
          <p:cNvSpPr txBox="1"/>
          <p:nvPr/>
        </p:nvSpPr>
        <p:spPr>
          <a:xfrm>
            <a:off x="1132114" y="4130776"/>
            <a:ext cx="2313214" cy="523220"/>
          </a:xfrm>
          <a:prstGeom prst="rect">
            <a:avLst/>
          </a:prstGeom>
          <a:noFill/>
          <a:ln w="57150" cap="rnd">
            <a:noFill/>
          </a:ln>
        </p:spPr>
        <p:txBody>
          <a:bodyPr wrap="square" rtlCol="0">
            <a:spAutoFit/>
          </a:bodyPr>
          <a:lstStyle/>
          <a:p>
            <a:pPr algn="ctr"/>
            <a:r>
              <a:rPr lang="en-US" sz="28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Speak Up</a:t>
            </a:r>
          </a:p>
        </p:txBody>
      </p:sp>
      <p:sp>
        <p:nvSpPr>
          <p:cNvPr id="7" name="Rounded Rectangle 6"/>
          <p:cNvSpPr/>
          <p:nvPr/>
        </p:nvSpPr>
        <p:spPr>
          <a:xfrm>
            <a:off x="489856" y="2318658"/>
            <a:ext cx="2340429" cy="838200"/>
          </a:xfrm>
          <a:prstGeom prst="roundRect">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8" name="TextBox 7"/>
          <p:cNvSpPr txBox="1"/>
          <p:nvPr/>
        </p:nvSpPr>
        <p:spPr>
          <a:xfrm>
            <a:off x="489856" y="2476148"/>
            <a:ext cx="2313214" cy="523220"/>
          </a:xfrm>
          <a:prstGeom prst="rect">
            <a:avLst/>
          </a:prstGeom>
          <a:noFill/>
          <a:ln w="57150" cap="rnd">
            <a:noFill/>
          </a:ln>
        </p:spPr>
        <p:txBody>
          <a:bodyPr wrap="square" rtlCol="0">
            <a:spAutoFit/>
          </a:bodyPr>
          <a:lstStyle/>
          <a:p>
            <a:pPr algn="ctr"/>
            <a:r>
              <a:rPr lang="en-US" sz="2800" b="1" dirty="0">
                <a:solidFill>
                  <a:srgbClr val="ED1849"/>
                </a:solidFill>
                <a:latin typeface="Open Sans" panose="020B0606030504020204" pitchFamily="34" charset="0"/>
                <a:ea typeface="Open Sans" panose="020B0606030504020204" pitchFamily="34" charset="0"/>
                <a:cs typeface="Open Sans" panose="020B0606030504020204" pitchFamily="34" charset="0"/>
              </a:rPr>
              <a:t>Inspire</a:t>
            </a:r>
          </a:p>
        </p:txBody>
      </p:sp>
      <p:sp>
        <p:nvSpPr>
          <p:cNvPr id="9" name="Rounded Rectangle 8"/>
          <p:cNvSpPr/>
          <p:nvPr/>
        </p:nvSpPr>
        <p:spPr>
          <a:xfrm>
            <a:off x="1567542" y="712289"/>
            <a:ext cx="2340429" cy="838200"/>
          </a:xfrm>
          <a:prstGeom prst="roundRect">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10" name="TextBox 9"/>
          <p:cNvSpPr txBox="1"/>
          <p:nvPr/>
        </p:nvSpPr>
        <p:spPr>
          <a:xfrm>
            <a:off x="1567542" y="869779"/>
            <a:ext cx="2313214" cy="523220"/>
          </a:xfrm>
          <a:prstGeom prst="rect">
            <a:avLst/>
          </a:prstGeom>
          <a:noFill/>
          <a:ln w="57150" cap="rnd">
            <a:noFill/>
          </a:ln>
        </p:spPr>
        <p:txBody>
          <a:bodyPr wrap="square" rtlCol="0">
            <a:spAutoFit/>
          </a:bodyPr>
          <a:lstStyle/>
          <a:p>
            <a:pPr algn="ctr"/>
            <a:r>
              <a:rPr lang="en-US" sz="28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Legends</a:t>
            </a:r>
          </a:p>
        </p:txBody>
      </p:sp>
      <p:sp>
        <p:nvSpPr>
          <p:cNvPr id="11" name="Rounded Rectangle 10"/>
          <p:cNvSpPr/>
          <p:nvPr/>
        </p:nvSpPr>
        <p:spPr>
          <a:xfrm>
            <a:off x="8066314" y="712289"/>
            <a:ext cx="2340429" cy="838200"/>
          </a:xfrm>
          <a:prstGeom prst="roundRect">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12" name="TextBox 11"/>
          <p:cNvSpPr txBox="1"/>
          <p:nvPr/>
        </p:nvSpPr>
        <p:spPr>
          <a:xfrm>
            <a:off x="8066314" y="869779"/>
            <a:ext cx="2313214" cy="523220"/>
          </a:xfrm>
          <a:prstGeom prst="rect">
            <a:avLst/>
          </a:prstGeom>
          <a:noFill/>
          <a:ln w="57150" cap="rnd">
            <a:noFill/>
          </a:ln>
        </p:spPr>
        <p:txBody>
          <a:bodyPr wrap="square" rtlCol="0">
            <a:spAutoFit/>
          </a:bodyPr>
          <a:lstStyle/>
          <a:p>
            <a:pPr algn="ctr"/>
            <a:r>
              <a:rPr lang="en-US" sz="28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Grass Roots</a:t>
            </a:r>
          </a:p>
        </p:txBody>
      </p:sp>
      <p:sp>
        <p:nvSpPr>
          <p:cNvPr id="13" name="Rounded Rectangle 12"/>
          <p:cNvSpPr/>
          <p:nvPr/>
        </p:nvSpPr>
        <p:spPr>
          <a:xfrm>
            <a:off x="8969828" y="2318658"/>
            <a:ext cx="2340429" cy="838200"/>
          </a:xfrm>
          <a:prstGeom prst="roundRect">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14" name="TextBox 13"/>
          <p:cNvSpPr txBox="1"/>
          <p:nvPr/>
        </p:nvSpPr>
        <p:spPr>
          <a:xfrm>
            <a:off x="8969828" y="2476148"/>
            <a:ext cx="2313214" cy="523220"/>
          </a:xfrm>
          <a:prstGeom prst="rect">
            <a:avLst/>
          </a:prstGeom>
          <a:noFill/>
          <a:ln w="57150" cap="rnd">
            <a:noFill/>
          </a:ln>
        </p:spPr>
        <p:txBody>
          <a:bodyPr wrap="square" rtlCol="0">
            <a:spAutoFit/>
          </a:bodyPr>
          <a:lstStyle/>
          <a:p>
            <a:pPr algn="ctr"/>
            <a:r>
              <a:rPr lang="en-US" sz="28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Foster Care</a:t>
            </a:r>
          </a:p>
        </p:txBody>
      </p:sp>
      <p:sp>
        <p:nvSpPr>
          <p:cNvPr id="15" name="Rounded Rectangle 14"/>
          <p:cNvSpPr/>
          <p:nvPr/>
        </p:nvSpPr>
        <p:spPr>
          <a:xfrm>
            <a:off x="8382000" y="3973286"/>
            <a:ext cx="2340429" cy="838200"/>
          </a:xfrm>
          <a:prstGeom prst="roundRect">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16" name="TextBox 15"/>
          <p:cNvSpPr txBox="1"/>
          <p:nvPr/>
        </p:nvSpPr>
        <p:spPr>
          <a:xfrm>
            <a:off x="8382000" y="4130776"/>
            <a:ext cx="2313214" cy="523220"/>
          </a:xfrm>
          <a:prstGeom prst="rect">
            <a:avLst/>
          </a:prstGeom>
          <a:noFill/>
          <a:ln w="57150" cap="rnd">
            <a:noFill/>
          </a:ln>
        </p:spPr>
        <p:txBody>
          <a:bodyPr wrap="square" rtlCol="0">
            <a:spAutoFit/>
          </a:bodyPr>
          <a:lstStyle/>
          <a:p>
            <a:pPr algn="ctr"/>
            <a:r>
              <a:rPr lang="en-US" sz="28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Launch</a:t>
            </a:r>
          </a:p>
        </p:txBody>
      </p:sp>
    </p:spTree>
    <p:extLst>
      <p:ext uri="{BB962C8B-B14F-4D97-AF65-F5344CB8AC3E}">
        <p14:creationId xmlns:p14="http://schemas.microsoft.com/office/powerpoint/2010/main" val="37772270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15" name="Rectangle 14"/>
          <p:cNvSpPr/>
          <p:nvPr/>
        </p:nvSpPr>
        <p:spPr>
          <a:xfrm>
            <a:off x="-3752851" y="-1390650"/>
            <a:ext cx="15944849" cy="9528810"/>
          </a:xfrm>
          <a:prstGeom prst="rect">
            <a:avLst/>
          </a:prstGeom>
          <a:solidFill>
            <a:srgbClr val="ED1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4282440" y="-1390650"/>
            <a:ext cx="16474439" cy="9528810"/>
            <a:chOff x="-4282440" y="-1390650"/>
            <a:chExt cx="16474439" cy="952881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2587" t="9789" r="24757" b="247"/>
            <a:stretch/>
          </p:blipFill>
          <p:spPr>
            <a:xfrm>
              <a:off x="-4282440" y="-1390650"/>
              <a:ext cx="16474439" cy="9528810"/>
            </a:xfrm>
            <a:prstGeom prst="rect">
              <a:avLst/>
            </a:prstGeom>
          </p:spPr>
        </p:pic>
        <p:sp>
          <p:nvSpPr>
            <p:cNvPr id="13" name="Rounded Rectangle 12"/>
            <p:cNvSpPr/>
            <p:nvPr/>
          </p:nvSpPr>
          <p:spPr>
            <a:xfrm>
              <a:off x="489856" y="2318658"/>
              <a:ext cx="2340429" cy="838200"/>
            </a:xfrm>
            <a:prstGeom prst="roundRect">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14" name="TextBox 13"/>
            <p:cNvSpPr txBox="1"/>
            <p:nvPr/>
          </p:nvSpPr>
          <p:spPr>
            <a:xfrm>
              <a:off x="489856" y="2476148"/>
              <a:ext cx="2313214" cy="523220"/>
            </a:xfrm>
            <a:prstGeom prst="rect">
              <a:avLst/>
            </a:prstGeom>
            <a:noFill/>
            <a:ln w="57150" cap="rnd">
              <a:noFill/>
            </a:ln>
          </p:spPr>
          <p:txBody>
            <a:bodyPr wrap="square" rtlCol="0">
              <a:spAutoFit/>
            </a:bodyPr>
            <a:lstStyle/>
            <a:p>
              <a:pPr algn="ctr"/>
              <a:r>
                <a:rPr lang="en-US" sz="2800" b="1" dirty="0">
                  <a:solidFill>
                    <a:srgbClr val="ED1849"/>
                  </a:solidFill>
                  <a:latin typeface="Open Sans" panose="020B0606030504020204" pitchFamily="34" charset="0"/>
                  <a:ea typeface="Open Sans" panose="020B0606030504020204" pitchFamily="34" charset="0"/>
                  <a:cs typeface="Open Sans" panose="020B0606030504020204" pitchFamily="34" charset="0"/>
                </a:rPr>
                <a:t>Inspire</a:t>
              </a:r>
            </a:p>
          </p:txBody>
        </p:sp>
      </p:grpSp>
    </p:spTree>
    <p:extLst>
      <p:ext uri="{BB962C8B-B14F-4D97-AF65-F5344CB8AC3E}">
        <p14:creationId xmlns:p14="http://schemas.microsoft.com/office/powerpoint/2010/main" val="2569055752"/>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04167E-6 1.85185E-6 L 0.31628 0.06366 " pathEditMode="relative" rAng="0" ptsTypes="AA">
                                      <p:cBhvr>
                                        <p:cTn id="6" dur="2000" fill="hold"/>
                                        <p:tgtEl>
                                          <p:spTgt spid="16"/>
                                        </p:tgtEl>
                                        <p:attrNameLst>
                                          <p:attrName>ppt_x</p:attrName>
                                          <p:attrName>ppt_y</p:attrName>
                                        </p:attrNameLst>
                                      </p:cBhvr>
                                      <p:rCtr x="15807" y="31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B3B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6650" r="6650"/>
          <a:stretch/>
        </p:blipFill>
        <p:spPr>
          <a:xfrm>
            <a:off x="771385" y="431800"/>
            <a:ext cx="10680867" cy="5908040"/>
          </a:xfrm>
          <a:prstGeom prst="roundRect">
            <a:avLst>
              <a:gd name="adj" fmla="val 8560"/>
            </a:avLst>
          </a:prstGeom>
          <a:ln w="57150">
            <a:solidFill>
              <a:schemeClr val="bg1"/>
            </a:solidFill>
          </a:ln>
          <a:effectLst>
            <a:outerShdw blurRad="203200" dist="38100" dir="2700000" algn="ctr" rotWithShape="0">
              <a:srgbClr val="000000">
                <a:alpha val="40000"/>
              </a:srgbClr>
            </a:outerShdw>
          </a:effectLst>
        </p:spPr>
      </p:pic>
      <p:sp>
        <p:nvSpPr>
          <p:cNvPr id="7" name="TextBox 6"/>
          <p:cNvSpPr txBox="1"/>
          <p:nvPr/>
        </p:nvSpPr>
        <p:spPr>
          <a:xfrm>
            <a:off x="1189498" y="874455"/>
            <a:ext cx="5004473" cy="2554545"/>
          </a:xfrm>
          <a:prstGeom prst="rect">
            <a:avLst/>
          </a:prstGeom>
          <a:noFill/>
          <a:ln w="57150" cap="rnd">
            <a:noFill/>
          </a:ln>
          <a:effectLst/>
        </p:spPr>
        <p:txBody>
          <a:bodyPr wrap="square" rtlCol="0">
            <a:spAutoFit/>
          </a:bodyPr>
          <a:lstStyle/>
          <a:p>
            <a:r>
              <a:rPr lang="en-US" sz="4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Are you ready </a:t>
            </a:r>
          </a:p>
          <a:p>
            <a:r>
              <a:rPr lang="en-US" sz="4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to do something</a:t>
            </a:r>
          </a:p>
          <a:p>
            <a:r>
              <a:rPr lang="en-US" sz="8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BIGGER?</a:t>
            </a:r>
          </a:p>
        </p:txBody>
      </p:sp>
    </p:spTree>
    <p:extLst>
      <p:ext uri="{BB962C8B-B14F-4D97-AF65-F5344CB8AC3E}">
        <p14:creationId xmlns:p14="http://schemas.microsoft.com/office/powerpoint/2010/main" val="3376684255"/>
      </p:ext>
    </p:extLst>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fade">
                                      <p:cBhvr>
                                        <p:cTn id="11" dur="500"/>
                                        <p:tgtEl>
                                          <p:spTgt spid="7">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B3B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166;p11"/>
          <p:cNvSpPr/>
          <p:nvPr/>
        </p:nvSpPr>
        <p:spPr>
          <a:xfrm>
            <a:off x="0" y="0"/>
            <a:ext cx="1447800" cy="6858000"/>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0" name="Google Shape;167;p11"/>
          <p:cNvPicPr preferRelativeResize="0"/>
          <p:nvPr/>
        </p:nvPicPr>
        <p:blipFill>
          <a:blip r:embed="rId3">
            <a:extLst>
              <a:ext uri="{28A0092B-C50C-407E-A947-70E740481C1C}">
                <a14:useLocalDpi xmlns:a14="http://schemas.microsoft.com/office/drawing/2010/main" val="0"/>
              </a:ext>
            </a:extLst>
          </a:blip>
          <a:stretch>
            <a:fillRect/>
          </a:stretch>
        </p:blipFill>
        <p:spPr>
          <a:xfrm>
            <a:off x="376059" y="5829300"/>
            <a:ext cx="661378" cy="738884"/>
          </a:xfrm>
          <a:prstGeom prst="rect">
            <a:avLst/>
          </a:prstGeom>
          <a:noFill/>
          <a:ln>
            <a:noFill/>
          </a:ln>
        </p:spPr>
      </p:pic>
      <p:grpSp>
        <p:nvGrpSpPr>
          <p:cNvPr id="40" name="Group 39"/>
          <p:cNvGrpSpPr/>
          <p:nvPr/>
        </p:nvGrpSpPr>
        <p:grpSpPr>
          <a:xfrm>
            <a:off x="5448073" y="253808"/>
            <a:ext cx="3619721" cy="3447335"/>
            <a:chOff x="5448073" y="253808"/>
            <a:chExt cx="3619721" cy="3447335"/>
          </a:xfrm>
        </p:grpSpPr>
        <p:sp>
          <p:nvSpPr>
            <p:cNvPr id="3" name="Rectangular Callout 2"/>
            <p:cNvSpPr/>
            <p:nvPr/>
          </p:nvSpPr>
          <p:spPr>
            <a:xfrm flipH="1">
              <a:off x="5448073" y="253808"/>
              <a:ext cx="3619721" cy="3447335"/>
            </a:xfrm>
            <a:prstGeom prst="wedgeRectCallout">
              <a:avLst/>
            </a:prstGeom>
            <a:solidFill>
              <a:schemeClr val="bg1"/>
            </a:solidFill>
            <a:ln w="57150">
              <a:solidFill>
                <a:srgbClr val="ED18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610001" y="441235"/>
              <a:ext cx="3305394" cy="2677656"/>
            </a:xfrm>
            <a:prstGeom prst="rect">
              <a:avLst/>
            </a:prstGeom>
            <a:noFill/>
            <a:ln w="57150" cap="rnd">
              <a:noFill/>
            </a:ln>
          </p:spPr>
          <p:txBody>
            <a:bodyPr wrap="square" rtlCol="0">
              <a:spAutoFit/>
            </a:bodyPr>
            <a:lstStyle/>
            <a:p>
              <a:r>
                <a:rPr lang="en-US" sz="2400" dirty="0">
                  <a:solidFill>
                    <a:srgbClr val="879198"/>
                  </a:solidFill>
                  <a:latin typeface="Open Sans" panose="020B0606030504020204" pitchFamily="34" charset="0"/>
                  <a:ea typeface="Open Sans" panose="020B0606030504020204" pitchFamily="34" charset="0"/>
                  <a:cs typeface="Open Sans" panose="020B0606030504020204" pitchFamily="34" charset="0"/>
                </a:rPr>
                <a:t>“Have the courage to follow your heart and intuition. They somehow </a:t>
              </a:r>
              <a:r>
                <a:rPr lang="en-US" sz="24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already know</a:t>
              </a:r>
              <a:r>
                <a:rPr lang="en-US" sz="2400" dirty="0">
                  <a:solidFill>
                    <a:srgbClr val="879198"/>
                  </a:solidFill>
                  <a:latin typeface="Open Sans" panose="020B0606030504020204" pitchFamily="34" charset="0"/>
                  <a:ea typeface="Open Sans" panose="020B0606030504020204" pitchFamily="34" charset="0"/>
                  <a:cs typeface="Open Sans" panose="020B0606030504020204" pitchFamily="34" charset="0"/>
                </a:rPr>
                <a:t> what you truly want to become." </a:t>
              </a:r>
            </a:p>
            <a:p>
              <a:r>
                <a:rPr lang="en-US" sz="2400" i="1" dirty="0">
                  <a:solidFill>
                    <a:srgbClr val="879198"/>
                  </a:solidFill>
                  <a:latin typeface="Open Sans" panose="020B0606030504020204" pitchFamily="34" charset="0"/>
                  <a:ea typeface="Open Sans" panose="020B0606030504020204" pitchFamily="34" charset="0"/>
                  <a:cs typeface="Open Sans" panose="020B0606030504020204" pitchFamily="34" charset="0"/>
                </a:rPr>
                <a:t>~ Steve Jobs</a:t>
              </a:r>
            </a:p>
          </p:txBody>
        </p:sp>
      </p:grpSp>
      <p:grpSp>
        <p:nvGrpSpPr>
          <p:cNvPr id="41" name="Group 40"/>
          <p:cNvGrpSpPr/>
          <p:nvPr/>
        </p:nvGrpSpPr>
        <p:grpSpPr>
          <a:xfrm>
            <a:off x="478877" y="2849628"/>
            <a:ext cx="4627689" cy="2863194"/>
            <a:chOff x="478877" y="2849628"/>
            <a:chExt cx="4627689" cy="2863194"/>
          </a:xfrm>
        </p:grpSpPr>
        <p:sp>
          <p:nvSpPr>
            <p:cNvPr id="12" name="Rectangular Callout 11"/>
            <p:cNvSpPr/>
            <p:nvPr/>
          </p:nvSpPr>
          <p:spPr>
            <a:xfrm flipH="1">
              <a:off x="478877" y="2849628"/>
              <a:ext cx="4627689" cy="2863194"/>
            </a:xfrm>
            <a:prstGeom prst="wedgeRectCallout">
              <a:avLst/>
            </a:prstGeom>
            <a:solidFill>
              <a:schemeClr val="bg1"/>
            </a:solidFill>
            <a:ln w="57150">
              <a:solidFill>
                <a:srgbClr val="ED18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640806" y="3056107"/>
              <a:ext cx="4166360" cy="2308324"/>
            </a:xfrm>
            <a:prstGeom prst="rect">
              <a:avLst/>
            </a:prstGeom>
            <a:noFill/>
            <a:ln w="57150" cap="rnd">
              <a:noFill/>
            </a:ln>
          </p:spPr>
          <p:txBody>
            <a:bodyPr wrap="square" rtlCol="0">
              <a:spAutoFit/>
            </a:bodyPr>
            <a:lstStyle/>
            <a:p>
              <a:r>
                <a:rPr lang="en-US" sz="2400" dirty="0">
                  <a:solidFill>
                    <a:srgbClr val="879198"/>
                  </a:solidFill>
                  <a:latin typeface="Open Sans" panose="020B0606030504020204" pitchFamily="34" charset="0"/>
                  <a:ea typeface="Open Sans" panose="020B0606030504020204" pitchFamily="34" charset="0"/>
                  <a:cs typeface="Open Sans" panose="020B0606030504020204" pitchFamily="34" charset="0"/>
                </a:rPr>
                <a:t>"I've always had confidence. </a:t>
              </a:r>
              <a:br>
                <a:rPr lang="en-US" sz="2400" dirty="0">
                  <a:solidFill>
                    <a:srgbClr val="879198"/>
                  </a:solidFill>
                  <a:latin typeface="Open Sans" panose="020B0606030504020204" pitchFamily="34" charset="0"/>
                  <a:ea typeface="Open Sans" panose="020B0606030504020204" pitchFamily="34" charset="0"/>
                  <a:cs typeface="Open Sans" panose="020B0606030504020204" pitchFamily="34" charset="0"/>
                </a:rPr>
              </a:br>
              <a:r>
                <a:rPr lang="en-US" sz="2400" dirty="0">
                  <a:solidFill>
                    <a:srgbClr val="879198"/>
                  </a:solidFill>
                  <a:latin typeface="Open Sans" panose="020B0606030504020204" pitchFamily="34" charset="0"/>
                  <a:ea typeface="Open Sans" panose="020B0606030504020204" pitchFamily="34" charset="0"/>
                  <a:cs typeface="Open Sans" panose="020B0606030504020204" pitchFamily="34" charset="0"/>
                </a:rPr>
                <a:t>It came because I have lots of </a:t>
              </a:r>
              <a:r>
                <a:rPr lang="en-US" sz="24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initiative</a:t>
              </a:r>
              <a:r>
                <a:rPr lang="en-US" sz="2400" dirty="0">
                  <a:solidFill>
                    <a:srgbClr val="879198"/>
                  </a:solidFill>
                  <a:latin typeface="Open Sans" panose="020B0606030504020204" pitchFamily="34" charset="0"/>
                  <a:ea typeface="Open Sans" panose="020B0606030504020204" pitchFamily="34" charset="0"/>
                  <a:cs typeface="Open Sans" panose="020B0606030504020204" pitchFamily="34" charset="0"/>
                </a:rPr>
                <a:t>. I always wanted to make something of myself." </a:t>
              </a:r>
            </a:p>
            <a:p>
              <a:r>
                <a:rPr lang="en-US" sz="2400" i="1" dirty="0">
                  <a:solidFill>
                    <a:srgbClr val="879198"/>
                  </a:solidFill>
                  <a:latin typeface="Open Sans" panose="020B0606030504020204" pitchFamily="34" charset="0"/>
                  <a:ea typeface="Open Sans" panose="020B0606030504020204" pitchFamily="34" charset="0"/>
                  <a:cs typeface="Open Sans" panose="020B0606030504020204" pitchFamily="34" charset="0"/>
                </a:rPr>
                <a:t>~ Eddie Murphy</a:t>
              </a:r>
            </a:p>
          </p:txBody>
        </p:sp>
      </p:grpSp>
      <p:grpSp>
        <p:nvGrpSpPr>
          <p:cNvPr id="42" name="Group 41"/>
          <p:cNvGrpSpPr/>
          <p:nvPr/>
        </p:nvGrpSpPr>
        <p:grpSpPr>
          <a:xfrm>
            <a:off x="9393012" y="295619"/>
            <a:ext cx="2478710" cy="3390148"/>
            <a:chOff x="9393012" y="295619"/>
            <a:chExt cx="2478710" cy="3390148"/>
          </a:xfrm>
        </p:grpSpPr>
        <p:sp>
          <p:nvSpPr>
            <p:cNvPr id="14" name="Rectangular Callout 13"/>
            <p:cNvSpPr/>
            <p:nvPr/>
          </p:nvSpPr>
          <p:spPr>
            <a:xfrm>
              <a:off x="9393012" y="295619"/>
              <a:ext cx="2478710" cy="3390148"/>
            </a:xfrm>
            <a:prstGeom prst="wedgeRectCallout">
              <a:avLst/>
            </a:prstGeom>
            <a:solidFill>
              <a:schemeClr val="bg1"/>
            </a:solidFill>
            <a:ln w="57150">
              <a:solidFill>
                <a:srgbClr val="ED18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9554936" y="455832"/>
              <a:ext cx="2228339" cy="2677656"/>
            </a:xfrm>
            <a:prstGeom prst="rect">
              <a:avLst/>
            </a:prstGeom>
            <a:noFill/>
            <a:ln w="57150" cap="rnd">
              <a:noFill/>
            </a:ln>
          </p:spPr>
          <p:txBody>
            <a:bodyPr wrap="square" rtlCol="0">
              <a:spAutoFit/>
            </a:bodyPr>
            <a:lstStyle/>
            <a:p>
              <a:r>
                <a:rPr lang="en-US" sz="2400" dirty="0">
                  <a:solidFill>
                    <a:srgbClr val="879198"/>
                  </a:solidFill>
                  <a:latin typeface="Open Sans" panose="020B0606030504020204" pitchFamily="34" charset="0"/>
                  <a:ea typeface="Open Sans" panose="020B0606030504020204" pitchFamily="34" charset="0"/>
                  <a:cs typeface="Open Sans" panose="020B0606030504020204" pitchFamily="34" charset="0"/>
                </a:rPr>
                <a:t>"In order </a:t>
              </a:r>
              <a:br>
                <a:rPr lang="en-US" sz="2400" dirty="0">
                  <a:solidFill>
                    <a:srgbClr val="879198"/>
                  </a:solidFill>
                  <a:latin typeface="Open Sans" panose="020B0606030504020204" pitchFamily="34" charset="0"/>
                  <a:ea typeface="Open Sans" panose="020B0606030504020204" pitchFamily="34" charset="0"/>
                  <a:cs typeface="Open Sans" panose="020B0606030504020204" pitchFamily="34" charset="0"/>
                </a:rPr>
              </a:br>
              <a:r>
                <a:rPr lang="en-US" sz="2400" dirty="0">
                  <a:solidFill>
                    <a:srgbClr val="879198"/>
                  </a:solidFill>
                  <a:latin typeface="Open Sans" panose="020B0606030504020204" pitchFamily="34" charset="0"/>
                  <a:ea typeface="Open Sans" panose="020B0606030504020204" pitchFamily="34" charset="0"/>
                  <a:cs typeface="Open Sans" panose="020B0606030504020204" pitchFamily="34" charset="0"/>
                </a:rPr>
                <a:t>to be irreplaceable, one must always </a:t>
              </a:r>
              <a:r>
                <a:rPr lang="en-US" sz="24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be different</a:t>
              </a:r>
              <a:r>
                <a:rPr lang="en-US" sz="2400" dirty="0">
                  <a:solidFill>
                    <a:srgbClr val="879198"/>
                  </a:solidFill>
                  <a:latin typeface="Open Sans" panose="020B0606030504020204" pitchFamily="34" charset="0"/>
                  <a:ea typeface="Open Sans" panose="020B0606030504020204" pitchFamily="34" charset="0"/>
                  <a:cs typeface="Open Sans" panose="020B0606030504020204" pitchFamily="34" charset="0"/>
                </a:rPr>
                <a:t>." </a:t>
              </a:r>
            </a:p>
            <a:p>
              <a:r>
                <a:rPr lang="en-US" sz="2400" i="1" dirty="0">
                  <a:solidFill>
                    <a:srgbClr val="879198"/>
                  </a:solidFill>
                  <a:latin typeface="Open Sans" panose="020B0606030504020204" pitchFamily="34" charset="0"/>
                  <a:ea typeface="Open Sans" panose="020B0606030504020204" pitchFamily="34" charset="0"/>
                  <a:cs typeface="Open Sans" panose="020B0606030504020204" pitchFamily="34" charset="0"/>
                </a:rPr>
                <a:t>~ Coco Chanel</a:t>
              </a:r>
            </a:p>
          </p:txBody>
        </p:sp>
      </p:grpSp>
      <p:sp>
        <p:nvSpPr>
          <p:cNvPr id="16" name="Rectangular Callout 15"/>
          <p:cNvSpPr/>
          <p:nvPr/>
        </p:nvSpPr>
        <p:spPr>
          <a:xfrm>
            <a:off x="5480732" y="4572140"/>
            <a:ext cx="6390990" cy="1907037"/>
          </a:xfrm>
          <a:prstGeom prst="wedgeRectCallout">
            <a:avLst/>
          </a:prstGeom>
          <a:solidFill>
            <a:schemeClr val="bg1"/>
          </a:solidFill>
          <a:ln w="57150">
            <a:solidFill>
              <a:srgbClr val="ED18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5775163" y="4735616"/>
            <a:ext cx="5741924" cy="1569660"/>
          </a:xfrm>
          <a:prstGeom prst="rect">
            <a:avLst/>
          </a:prstGeom>
          <a:noFill/>
          <a:ln w="57150" cap="rnd">
            <a:noFill/>
          </a:ln>
        </p:spPr>
        <p:txBody>
          <a:bodyPr wrap="square" rtlCol="0">
            <a:spAutoFit/>
          </a:bodyPr>
          <a:lstStyle/>
          <a:p>
            <a:r>
              <a:rPr lang="en-US" sz="2400" dirty="0">
                <a:solidFill>
                  <a:srgbClr val="879198"/>
                </a:solidFill>
                <a:latin typeface="Open Sans" panose="020B0606030504020204" pitchFamily="34" charset="0"/>
                <a:ea typeface="Open Sans" panose="020B0606030504020204" pitchFamily="34" charset="0"/>
                <a:cs typeface="Open Sans" panose="020B0606030504020204" pitchFamily="34" charset="0"/>
              </a:rPr>
              <a:t>Stop holding your truth; </a:t>
            </a:r>
            <a:r>
              <a:rPr lang="en-US" sz="24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SPEAK YOUR TRUTH!</a:t>
            </a:r>
            <a:r>
              <a:rPr lang="en-US" sz="2400" dirty="0">
                <a:solidFill>
                  <a:srgbClr val="879198"/>
                </a:solidFill>
                <a:latin typeface="Open Sans" panose="020B0606030504020204" pitchFamily="34" charset="0"/>
                <a:ea typeface="Open Sans" panose="020B0606030504020204" pitchFamily="34" charset="0"/>
                <a:cs typeface="Open Sans" panose="020B0606030504020204" pitchFamily="34" charset="0"/>
              </a:rPr>
              <a:t> Be yourself, it's the healthiest way to be." </a:t>
            </a:r>
          </a:p>
          <a:p>
            <a:r>
              <a:rPr lang="en-US" sz="2400" i="1" dirty="0">
                <a:solidFill>
                  <a:srgbClr val="879198"/>
                </a:solidFill>
                <a:latin typeface="Open Sans" panose="020B0606030504020204" pitchFamily="34" charset="0"/>
                <a:ea typeface="Open Sans" panose="020B0606030504020204" pitchFamily="34" charset="0"/>
                <a:cs typeface="Open Sans" panose="020B0606030504020204" pitchFamily="34" charset="0"/>
              </a:rPr>
              <a:t>~ Tiffany </a:t>
            </a:r>
            <a:r>
              <a:rPr lang="en-US" sz="2400" i="1" dirty="0" err="1">
                <a:solidFill>
                  <a:srgbClr val="879198"/>
                </a:solidFill>
                <a:latin typeface="Open Sans" panose="020B0606030504020204" pitchFamily="34" charset="0"/>
                <a:ea typeface="Open Sans" panose="020B0606030504020204" pitchFamily="34" charset="0"/>
                <a:cs typeface="Open Sans" panose="020B0606030504020204" pitchFamily="34" charset="0"/>
              </a:rPr>
              <a:t>Haddish</a:t>
            </a:r>
            <a:endParaRPr lang="en-US" sz="2400" i="1" dirty="0">
              <a:solidFill>
                <a:srgbClr val="879198"/>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39" name="Group 38"/>
          <p:cNvGrpSpPr/>
          <p:nvPr/>
        </p:nvGrpSpPr>
        <p:grpSpPr>
          <a:xfrm>
            <a:off x="478880" y="445407"/>
            <a:ext cx="4628471" cy="1879782"/>
            <a:chOff x="478880" y="445407"/>
            <a:chExt cx="4628471" cy="1879782"/>
          </a:xfrm>
        </p:grpSpPr>
        <p:sp>
          <p:nvSpPr>
            <p:cNvPr id="18" name="Rectangular Callout 17"/>
            <p:cNvSpPr/>
            <p:nvPr/>
          </p:nvSpPr>
          <p:spPr>
            <a:xfrm>
              <a:off x="478880" y="445407"/>
              <a:ext cx="4628471" cy="1879782"/>
            </a:xfrm>
            <a:prstGeom prst="wedgeRectCallout">
              <a:avLst/>
            </a:prstGeom>
            <a:solidFill>
              <a:schemeClr val="bg1"/>
            </a:solidFill>
            <a:ln w="57150">
              <a:solidFill>
                <a:srgbClr val="ED18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640806" y="670933"/>
              <a:ext cx="4325032" cy="1200329"/>
            </a:xfrm>
            <a:prstGeom prst="rect">
              <a:avLst/>
            </a:prstGeom>
            <a:noFill/>
            <a:ln w="57150" cap="rnd">
              <a:noFill/>
            </a:ln>
          </p:spPr>
          <p:txBody>
            <a:bodyPr wrap="square" rtlCol="0">
              <a:spAutoFit/>
            </a:bodyPr>
            <a:lstStyle/>
            <a:p>
              <a:r>
                <a:rPr lang="en-US" sz="2400" dirty="0">
                  <a:solidFill>
                    <a:srgbClr val="879198"/>
                  </a:solidFill>
                  <a:latin typeface="Open Sans" panose="020B0606030504020204" pitchFamily="34" charset="0"/>
                  <a:ea typeface="Open Sans" panose="020B0606030504020204" pitchFamily="34" charset="0"/>
                  <a:cs typeface="Open Sans" panose="020B0606030504020204" pitchFamily="34" charset="0"/>
                </a:rPr>
                <a:t>"You may say I'm a dreamer, </a:t>
              </a:r>
              <a:br>
                <a:rPr lang="en-US" sz="2400" dirty="0">
                  <a:solidFill>
                    <a:srgbClr val="879198"/>
                  </a:solidFill>
                  <a:latin typeface="Open Sans" panose="020B0606030504020204" pitchFamily="34" charset="0"/>
                  <a:ea typeface="Open Sans" panose="020B0606030504020204" pitchFamily="34" charset="0"/>
                  <a:cs typeface="Open Sans" panose="020B0606030504020204" pitchFamily="34" charset="0"/>
                </a:rPr>
              </a:br>
              <a:r>
                <a:rPr lang="en-US" sz="2400" dirty="0">
                  <a:solidFill>
                    <a:srgbClr val="879198"/>
                  </a:solidFill>
                  <a:latin typeface="Open Sans" panose="020B0606030504020204" pitchFamily="34" charset="0"/>
                  <a:ea typeface="Open Sans" panose="020B0606030504020204" pitchFamily="34" charset="0"/>
                  <a:cs typeface="Open Sans" panose="020B0606030504020204" pitchFamily="34" charset="0"/>
                </a:rPr>
                <a:t>but I'm </a:t>
              </a:r>
              <a:r>
                <a:rPr lang="en-US" sz="24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not the only one</a:t>
              </a:r>
              <a:r>
                <a:rPr lang="en-US" sz="2400" dirty="0">
                  <a:solidFill>
                    <a:srgbClr val="879198"/>
                  </a:solidFill>
                  <a:latin typeface="Open Sans" panose="020B0606030504020204" pitchFamily="34" charset="0"/>
                  <a:ea typeface="Open Sans" panose="020B0606030504020204" pitchFamily="34" charset="0"/>
                  <a:cs typeface="Open Sans" panose="020B0606030504020204" pitchFamily="34" charset="0"/>
                </a:rPr>
                <a:t>."  </a:t>
              </a:r>
            </a:p>
            <a:p>
              <a:r>
                <a:rPr lang="en-US" sz="2400" i="1" dirty="0">
                  <a:solidFill>
                    <a:srgbClr val="879198"/>
                  </a:solidFill>
                  <a:latin typeface="Open Sans" panose="020B0606030504020204" pitchFamily="34" charset="0"/>
                  <a:ea typeface="Open Sans" panose="020B0606030504020204" pitchFamily="34" charset="0"/>
                  <a:cs typeface="Open Sans" panose="020B0606030504020204" pitchFamily="34" charset="0"/>
                </a:rPr>
                <a:t>~ John Lennon</a:t>
              </a:r>
            </a:p>
          </p:txBody>
        </p:sp>
      </p:grpSp>
      <p:grpSp>
        <p:nvGrpSpPr>
          <p:cNvPr id="44" name="Group 43"/>
          <p:cNvGrpSpPr/>
          <p:nvPr/>
        </p:nvGrpSpPr>
        <p:grpSpPr>
          <a:xfrm>
            <a:off x="5633845" y="3162863"/>
            <a:ext cx="3280410" cy="1235376"/>
            <a:chOff x="5633845" y="3162863"/>
            <a:chExt cx="3280410" cy="1235376"/>
          </a:xfrm>
        </p:grpSpPr>
        <p:sp>
          <p:nvSpPr>
            <p:cNvPr id="5" name="Rounded Rectangle 4"/>
            <p:cNvSpPr/>
            <p:nvPr/>
          </p:nvSpPr>
          <p:spPr>
            <a:xfrm>
              <a:off x="5633845" y="3162863"/>
              <a:ext cx="3280410" cy="1235376"/>
            </a:xfrm>
            <a:prstGeom prst="roundRect">
              <a:avLst/>
            </a:prstGeom>
            <a:solidFill>
              <a:schemeClr val="bg1"/>
            </a:solidFill>
            <a:ln w="57150">
              <a:solidFill>
                <a:srgbClr val="B3B9BD"/>
              </a:solidFill>
            </a:ln>
            <a:effectLst>
              <a:outerShdw blurRad="152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5755634" y="3260671"/>
              <a:ext cx="3053199" cy="1015663"/>
            </a:xfrm>
            <a:prstGeom prst="rect">
              <a:avLst/>
            </a:prstGeom>
            <a:noFill/>
          </p:spPr>
          <p:txBody>
            <a:bodyPr wrap="square" rtlCol="0">
              <a:spAutoFit/>
            </a:bodyPr>
            <a:lstStyle/>
            <a:p>
              <a:r>
                <a:rPr lang="en-US" sz="2000" b="1" dirty="0">
                  <a:solidFill>
                    <a:srgbClr val="ED1849"/>
                  </a:solidFill>
                  <a:latin typeface="Open Sans" panose="020B0606030504020204" pitchFamily="34" charset="0"/>
                  <a:ea typeface="Open Sans" panose="020B0606030504020204" pitchFamily="34" charset="0"/>
                  <a:cs typeface="Open Sans" panose="020B0606030504020204" pitchFamily="34" charset="0"/>
                </a:rPr>
                <a:t>(entered foster care at birth and was adopted as a baby)</a:t>
              </a:r>
            </a:p>
          </p:txBody>
        </p:sp>
      </p:grpSp>
      <p:grpSp>
        <p:nvGrpSpPr>
          <p:cNvPr id="45" name="Group 44"/>
          <p:cNvGrpSpPr/>
          <p:nvPr/>
        </p:nvGrpSpPr>
        <p:grpSpPr>
          <a:xfrm>
            <a:off x="1685925" y="5431106"/>
            <a:ext cx="3165464" cy="549546"/>
            <a:chOff x="1685925" y="5431106"/>
            <a:chExt cx="3165464" cy="549546"/>
          </a:xfrm>
        </p:grpSpPr>
        <p:sp>
          <p:nvSpPr>
            <p:cNvPr id="30" name="Rounded Rectangle 29"/>
            <p:cNvSpPr/>
            <p:nvPr/>
          </p:nvSpPr>
          <p:spPr>
            <a:xfrm>
              <a:off x="1685925" y="5431106"/>
              <a:ext cx="3165464" cy="549546"/>
            </a:xfrm>
            <a:prstGeom prst="roundRect">
              <a:avLst/>
            </a:prstGeom>
            <a:solidFill>
              <a:schemeClr val="bg1"/>
            </a:solidFill>
            <a:ln w="57150">
              <a:solidFill>
                <a:srgbClr val="B3B9BD"/>
              </a:solidFill>
            </a:ln>
            <a:effectLst>
              <a:outerShdw blurRad="152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1785745" y="5502446"/>
              <a:ext cx="2881505" cy="400110"/>
            </a:xfrm>
            <a:prstGeom prst="rect">
              <a:avLst/>
            </a:prstGeom>
            <a:noFill/>
          </p:spPr>
          <p:txBody>
            <a:bodyPr wrap="square" rtlCol="0">
              <a:spAutoFit/>
            </a:bodyPr>
            <a:lstStyle/>
            <a:p>
              <a:r>
                <a:rPr lang="en-US" sz="2000" b="1" dirty="0">
                  <a:solidFill>
                    <a:srgbClr val="ED1849"/>
                  </a:solidFill>
                  <a:latin typeface="Open Sans" panose="020B0606030504020204" pitchFamily="34" charset="0"/>
                  <a:ea typeface="Open Sans" panose="020B0606030504020204" pitchFamily="34" charset="0"/>
                  <a:cs typeface="Open Sans" panose="020B0606030504020204" pitchFamily="34" charset="0"/>
                </a:rPr>
                <a:t>(former foster youth)</a:t>
              </a:r>
            </a:p>
          </p:txBody>
        </p:sp>
      </p:grpSp>
      <p:grpSp>
        <p:nvGrpSpPr>
          <p:cNvPr id="47" name="Group 46"/>
          <p:cNvGrpSpPr/>
          <p:nvPr/>
        </p:nvGrpSpPr>
        <p:grpSpPr>
          <a:xfrm>
            <a:off x="8446874" y="5669135"/>
            <a:ext cx="3165464" cy="549546"/>
            <a:chOff x="8446874" y="5669135"/>
            <a:chExt cx="3165464" cy="549546"/>
          </a:xfrm>
        </p:grpSpPr>
        <p:sp>
          <p:nvSpPr>
            <p:cNvPr id="35" name="Rounded Rectangle 34"/>
            <p:cNvSpPr/>
            <p:nvPr/>
          </p:nvSpPr>
          <p:spPr>
            <a:xfrm>
              <a:off x="8446874" y="5669135"/>
              <a:ext cx="3165464" cy="549546"/>
            </a:xfrm>
            <a:prstGeom prst="roundRect">
              <a:avLst/>
            </a:prstGeom>
            <a:solidFill>
              <a:schemeClr val="bg1"/>
            </a:solidFill>
            <a:ln w="57150">
              <a:solidFill>
                <a:srgbClr val="B3B9BD"/>
              </a:solidFill>
            </a:ln>
            <a:effectLst>
              <a:outerShdw blurRad="152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8571355" y="5743853"/>
              <a:ext cx="2972946" cy="400110"/>
            </a:xfrm>
            <a:prstGeom prst="rect">
              <a:avLst/>
            </a:prstGeom>
            <a:noFill/>
          </p:spPr>
          <p:txBody>
            <a:bodyPr wrap="square" rtlCol="0">
              <a:spAutoFit/>
            </a:bodyPr>
            <a:lstStyle/>
            <a:p>
              <a:r>
                <a:rPr lang="en-US" sz="2000" b="1" dirty="0">
                  <a:solidFill>
                    <a:srgbClr val="ED1849"/>
                  </a:solidFill>
                  <a:latin typeface="Open Sans" panose="020B0606030504020204" pitchFamily="34" charset="0"/>
                  <a:ea typeface="Open Sans" panose="020B0606030504020204" pitchFamily="34" charset="0"/>
                  <a:cs typeface="Open Sans" panose="020B0606030504020204" pitchFamily="34" charset="0"/>
                </a:rPr>
                <a:t>(former foster youth)</a:t>
              </a:r>
            </a:p>
          </p:txBody>
        </p:sp>
      </p:grpSp>
      <p:grpSp>
        <p:nvGrpSpPr>
          <p:cNvPr id="46" name="Group 45"/>
          <p:cNvGrpSpPr/>
          <p:nvPr/>
        </p:nvGrpSpPr>
        <p:grpSpPr>
          <a:xfrm>
            <a:off x="9501872" y="3192067"/>
            <a:ext cx="2281403" cy="1206172"/>
            <a:chOff x="9501872" y="3192067"/>
            <a:chExt cx="2281403" cy="1206172"/>
          </a:xfrm>
        </p:grpSpPr>
        <p:sp>
          <p:nvSpPr>
            <p:cNvPr id="38" name="Rounded Rectangle 37"/>
            <p:cNvSpPr/>
            <p:nvPr/>
          </p:nvSpPr>
          <p:spPr>
            <a:xfrm>
              <a:off x="9501872" y="3192067"/>
              <a:ext cx="2281403" cy="1206172"/>
            </a:xfrm>
            <a:prstGeom prst="roundRect">
              <a:avLst/>
            </a:prstGeom>
            <a:solidFill>
              <a:schemeClr val="bg1"/>
            </a:solidFill>
            <a:ln w="57150">
              <a:solidFill>
                <a:srgbClr val="B3B9BD"/>
              </a:solidFill>
            </a:ln>
            <a:effectLst>
              <a:outerShdw blurRad="152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9633372" y="3274183"/>
              <a:ext cx="2066026" cy="1015663"/>
            </a:xfrm>
            <a:prstGeom prst="rect">
              <a:avLst/>
            </a:prstGeom>
            <a:noFill/>
          </p:spPr>
          <p:txBody>
            <a:bodyPr wrap="square" rtlCol="0">
              <a:spAutoFit/>
            </a:bodyPr>
            <a:lstStyle/>
            <a:p>
              <a:r>
                <a:rPr lang="en-US" sz="2000" b="1" dirty="0">
                  <a:solidFill>
                    <a:srgbClr val="ED1849"/>
                  </a:solidFill>
                  <a:latin typeface="Open Sans" panose="020B0606030504020204" pitchFamily="34" charset="0"/>
                  <a:ea typeface="Open Sans" panose="020B0606030504020204" pitchFamily="34" charset="0"/>
                  <a:cs typeface="Open Sans" panose="020B0606030504020204" pitchFamily="34" charset="0"/>
                </a:rPr>
                <a:t>(spent her teen years in an orphanage)</a:t>
              </a:r>
            </a:p>
          </p:txBody>
        </p:sp>
      </p:grpSp>
      <p:grpSp>
        <p:nvGrpSpPr>
          <p:cNvPr id="43" name="Group 42"/>
          <p:cNvGrpSpPr/>
          <p:nvPr/>
        </p:nvGrpSpPr>
        <p:grpSpPr>
          <a:xfrm>
            <a:off x="1685925" y="1915717"/>
            <a:ext cx="3525377" cy="549546"/>
            <a:chOff x="1685925" y="1915717"/>
            <a:chExt cx="3525377" cy="549546"/>
          </a:xfrm>
        </p:grpSpPr>
        <p:sp>
          <p:nvSpPr>
            <p:cNvPr id="26" name="Rounded Rectangle 25"/>
            <p:cNvSpPr/>
            <p:nvPr/>
          </p:nvSpPr>
          <p:spPr>
            <a:xfrm>
              <a:off x="1685925" y="1915717"/>
              <a:ext cx="3525377" cy="549546"/>
            </a:xfrm>
            <a:prstGeom prst="roundRect">
              <a:avLst/>
            </a:prstGeom>
            <a:solidFill>
              <a:schemeClr val="bg1"/>
            </a:solidFill>
            <a:ln w="57150">
              <a:solidFill>
                <a:srgbClr val="B3B9BD"/>
              </a:solidFill>
            </a:ln>
            <a:effectLst>
              <a:outerShdw blurRad="152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790137" y="1983604"/>
              <a:ext cx="3307171" cy="400110"/>
            </a:xfrm>
            <a:prstGeom prst="rect">
              <a:avLst/>
            </a:prstGeom>
            <a:noFill/>
          </p:spPr>
          <p:txBody>
            <a:bodyPr wrap="square" rtlCol="0">
              <a:spAutoFit/>
            </a:bodyPr>
            <a:lstStyle/>
            <a:p>
              <a:r>
                <a:rPr lang="en-US" sz="2000" b="1" dirty="0">
                  <a:solidFill>
                    <a:srgbClr val="ED1849"/>
                  </a:solidFill>
                  <a:latin typeface="Open Sans" panose="020B0606030504020204" pitchFamily="34" charset="0"/>
                  <a:ea typeface="Open Sans" panose="020B0606030504020204" pitchFamily="34" charset="0"/>
                  <a:cs typeface="Open Sans" panose="020B0606030504020204" pitchFamily="34" charset="0"/>
                </a:rPr>
                <a:t>(grew up in kinship care)</a:t>
              </a:r>
            </a:p>
          </p:txBody>
        </p:sp>
      </p:grpSp>
    </p:spTree>
    <p:extLst>
      <p:ext uri="{BB962C8B-B14F-4D97-AF65-F5344CB8AC3E}">
        <p14:creationId xmlns:p14="http://schemas.microsoft.com/office/powerpoint/2010/main" val="299791538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500"/>
                                        <p:tgtEl>
                                          <p:spTgt spid="44"/>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500"/>
                                        <p:tgtEl>
                                          <p:spTgt spid="45"/>
                                        </p:tgtEl>
                                      </p:cBhvr>
                                    </p:animEffect>
                                  </p:childTnLst>
                                </p:cTn>
                              </p:par>
                            </p:childTnLst>
                          </p:cTn>
                        </p:par>
                        <p:par>
                          <p:cTn id="44" fill="hold">
                            <p:stCondLst>
                              <p:cond delay="1500"/>
                            </p:stCondLst>
                            <p:childTnLst>
                              <p:par>
                                <p:cTn id="45" presetID="10" presetClass="entr" presetSubtype="0" fill="hold" nodeType="after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500"/>
                                        <p:tgtEl>
                                          <p:spTgt spid="46"/>
                                        </p:tgtEl>
                                      </p:cBhvr>
                                    </p:animEffect>
                                  </p:childTnLst>
                                </p:cTn>
                              </p:par>
                            </p:childTnLst>
                          </p:cTn>
                        </p:par>
                        <p:par>
                          <p:cTn id="48" fill="hold">
                            <p:stCondLst>
                              <p:cond delay="2000"/>
                            </p:stCondLst>
                            <p:childTnLst>
                              <p:par>
                                <p:cTn id="49" presetID="10" presetClass="entr" presetSubtype="0" fill="hold" nodeType="after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B3B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678" b="19976"/>
          <a:stretch/>
        </p:blipFill>
        <p:spPr>
          <a:xfrm>
            <a:off x="533399" y="431800"/>
            <a:ext cx="11168743" cy="5908040"/>
          </a:xfrm>
          <a:prstGeom prst="roundRect">
            <a:avLst>
              <a:gd name="adj" fmla="val 9481"/>
            </a:avLst>
          </a:prstGeom>
          <a:ln w="57150">
            <a:solidFill>
              <a:schemeClr val="bg1"/>
            </a:solidFill>
          </a:ln>
          <a:effectLst>
            <a:outerShdw blurRad="203200" dist="38100" dir="2700000" algn="ctr" rotWithShape="0">
              <a:srgbClr val="000000">
                <a:alpha val="40000"/>
              </a:srgbClr>
            </a:outerShdw>
          </a:effectLst>
        </p:spPr>
      </p:pic>
      <p:sp>
        <p:nvSpPr>
          <p:cNvPr id="7" name="TextBox 6"/>
          <p:cNvSpPr txBox="1"/>
          <p:nvPr/>
        </p:nvSpPr>
        <p:spPr>
          <a:xfrm>
            <a:off x="1189498" y="3247541"/>
            <a:ext cx="5004473" cy="2554545"/>
          </a:xfrm>
          <a:prstGeom prst="rect">
            <a:avLst/>
          </a:prstGeom>
          <a:noFill/>
          <a:ln w="57150" cap="rnd">
            <a:noFill/>
          </a:ln>
          <a:effectLst/>
        </p:spPr>
        <p:txBody>
          <a:bodyPr wrap="square" rtlCol="0">
            <a:spAutoFit/>
          </a:bodyPr>
          <a:lstStyle/>
          <a:p>
            <a:r>
              <a:rPr lang="en-US" sz="4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What do </a:t>
            </a:r>
          </a:p>
          <a:p>
            <a:r>
              <a:rPr lang="en-US" sz="8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a:t>
            </a:r>
            <a:endParaRPr lang="en-US" sz="4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US" sz="4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care about?</a:t>
            </a:r>
          </a:p>
        </p:txBody>
      </p:sp>
    </p:spTree>
    <p:extLst>
      <p:ext uri="{BB962C8B-B14F-4D97-AF65-F5344CB8AC3E}">
        <p14:creationId xmlns:p14="http://schemas.microsoft.com/office/powerpoint/2010/main" val="17008433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B3B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078" t="17570" r="589" b="2678"/>
          <a:stretch/>
        </p:blipFill>
        <p:spPr>
          <a:xfrm>
            <a:off x="664030" y="431800"/>
            <a:ext cx="10918370" cy="5908040"/>
          </a:xfrm>
          <a:prstGeom prst="roundRect">
            <a:avLst>
              <a:gd name="adj" fmla="val 9665"/>
            </a:avLst>
          </a:prstGeom>
          <a:ln w="57150">
            <a:solidFill>
              <a:schemeClr val="bg1"/>
            </a:solidFill>
          </a:ln>
          <a:effectLst>
            <a:outerShdw blurRad="203200" dist="38100" dir="2700000" algn="ctr" rotWithShape="0">
              <a:srgbClr val="000000">
                <a:alpha val="40000"/>
              </a:srgbClr>
            </a:outerShdw>
          </a:effectLst>
        </p:spPr>
      </p:pic>
      <p:sp>
        <p:nvSpPr>
          <p:cNvPr id="7" name="TextBox 6"/>
          <p:cNvSpPr txBox="1"/>
          <p:nvPr/>
        </p:nvSpPr>
        <p:spPr>
          <a:xfrm>
            <a:off x="2961651" y="4074855"/>
            <a:ext cx="6312237" cy="1569660"/>
          </a:xfrm>
          <a:prstGeom prst="rect">
            <a:avLst/>
          </a:prstGeom>
          <a:noFill/>
          <a:ln w="57150" cap="rnd">
            <a:noFill/>
          </a:ln>
          <a:effectLst>
            <a:outerShdw blurRad="101600" dist="88900" dir="2700000" algn="tl" rotWithShape="0">
              <a:prstClr val="black">
                <a:alpha val="40000"/>
              </a:prstClr>
            </a:outerShdw>
          </a:effectLst>
        </p:spPr>
        <p:txBody>
          <a:bodyPr wrap="square" rtlCol="0">
            <a:spAutoFit/>
          </a:bodyPr>
          <a:lstStyle/>
          <a:p>
            <a:pPr algn="ctr"/>
            <a:r>
              <a:rPr lang="en-US" sz="9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Self Care</a:t>
            </a:r>
          </a:p>
        </p:txBody>
      </p:sp>
    </p:spTree>
    <p:extLst>
      <p:ext uri="{BB962C8B-B14F-4D97-AF65-F5344CB8AC3E}">
        <p14:creationId xmlns:p14="http://schemas.microsoft.com/office/powerpoint/2010/main" val="280732660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7464" t="22391" r="24757" b="23947"/>
          <a:stretch/>
        </p:blipFill>
        <p:spPr>
          <a:xfrm>
            <a:off x="-38100" y="-55880"/>
            <a:ext cx="12230099" cy="568379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7315" y="5831985"/>
            <a:ext cx="3177666" cy="658644"/>
          </a:xfrm>
          <a:prstGeom prst="rect">
            <a:avLst/>
          </a:prstGeom>
        </p:spPr>
      </p:pic>
      <p:sp>
        <p:nvSpPr>
          <p:cNvPr id="4" name="Rounded Rectangle 3"/>
          <p:cNvSpPr/>
          <p:nvPr/>
        </p:nvSpPr>
        <p:spPr>
          <a:xfrm>
            <a:off x="1132114" y="3973286"/>
            <a:ext cx="2340429" cy="838200"/>
          </a:xfrm>
          <a:prstGeom prst="roundRect">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5" name="TextBox 4"/>
          <p:cNvSpPr txBox="1"/>
          <p:nvPr/>
        </p:nvSpPr>
        <p:spPr>
          <a:xfrm>
            <a:off x="1132114" y="4130776"/>
            <a:ext cx="2313214" cy="523220"/>
          </a:xfrm>
          <a:prstGeom prst="rect">
            <a:avLst/>
          </a:prstGeom>
          <a:noFill/>
          <a:ln w="57150" cap="rnd">
            <a:noFill/>
          </a:ln>
        </p:spPr>
        <p:txBody>
          <a:bodyPr wrap="square" rtlCol="0">
            <a:spAutoFit/>
          </a:bodyPr>
          <a:lstStyle/>
          <a:p>
            <a:pPr algn="ctr"/>
            <a:r>
              <a:rPr lang="en-US" sz="28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Speak Up</a:t>
            </a:r>
          </a:p>
        </p:txBody>
      </p:sp>
      <p:sp>
        <p:nvSpPr>
          <p:cNvPr id="7" name="Rounded Rectangle 6"/>
          <p:cNvSpPr/>
          <p:nvPr/>
        </p:nvSpPr>
        <p:spPr>
          <a:xfrm>
            <a:off x="489856" y="2318658"/>
            <a:ext cx="2340429" cy="838200"/>
          </a:xfrm>
          <a:prstGeom prst="roundRect">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8" name="TextBox 7"/>
          <p:cNvSpPr txBox="1"/>
          <p:nvPr/>
        </p:nvSpPr>
        <p:spPr>
          <a:xfrm>
            <a:off x="489856" y="2476148"/>
            <a:ext cx="2313214" cy="523220"/>
          </a:xfrm>
          <a:prstGeom prst="rect">
            <a:avLst/>
          </a:prstGeom>
          <a:noFill/>
          <a:ln w="57150" cap="rnd">
            <a:noFill/>
          </a:ln>
        </p:spPr>
        <p:txBody>
          <a:bodyPr wrap="square" rtlCol="0">
            <a:spAutoFit/>
          </a:bodyPr>
          <a:lstStyle/>
          <a:p>
            <a:pPr algn="ctr"/>
            <a:r>
              <a:rPr lang="en-US" sz="28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Inspire</a:t>
            </a:r>
          </a:p>
        </p:txBody>
      </p:sp>
      <p:sp>
        <p:nvSpPr>
          <p:cNvPr id="9" name="Rounded Rectangle 8"/>
          <p:cNvSpPr/>
          <p:nvPr/>
        </p:nvSpPr>
        <p:spPr>
          <a:xfrm>
            <a:off x="1567542" y="712289"/>
            <a:ext cx="2340429" cy="838200"/>
          </a:xfrm>
          <a:prstGeom prst="roundRect">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10" name="TextBox 9"/>
          <p:cNvSpPr txBox="1"/>
          <p:nvPr/>
        </p:nvSpPr>
        <p:spPr>
          <a:xfrm>
            <a:off x="1567542" y="869779"/>
            <a:ext cx="2313214" cy="523220"/>
          </a:xfrm>
          <a:prstGeom prst="rect">
            <a:avLst/>
          </a:prstGeom>
          <a:noFill/>
          <a:ln w="57150" cap="rnd">
            <a:noFill/>
          </a:ln>
        </p:spPr>
        <p:txBody>
          <a:bodyPr wrap="square" rtlCol="0">
            <a:spAutoFit/>
          </a:bodyPr>
          <a:lstStyle/>
          <a:p>
            <a:pPr algn="ctr"/>
            <a:r>
              <a:rPr lang="en-US" sz="2800" b="1" dirty="0">
                <a:solidFill>
                  <a:srgbClr val="ED1849"/>
                </a:solidFill>
                <a:latin typeface="Open Sans" panose="020B0606030504020204" pitchFamily="34" charset="0"/>
                <a:ea typeface="Open Sans" panose="020B0606030504020204" pitchFamily="34" charset="0"/>
                <a:cs typeface="Open Sans" panose="020B0606030504020204" pitchFamily="34" charset="0"/>
              </a:rPr>
              <a:t>Legends</a:t>
            </a:r>
          </a:p>
        </p:txBody>
      </p:sp>
      <p:sp>
        <p:nvSpPr>
          <p:cNvPr id="11" name="Rounded Rectangle 10"/>
          <p:cNvSpPr/>
          <p:nvPr/>
        </p:nvSpPr>
        <p:spPr>
          <a:xfrm>
            <a:off x="8066314" y="712289"/>
            <a:ext cx="2340429" cy="838200"/>
          </a:xfrm>
          <a:prstGeom prst="roundRect">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12" name="TextBox 11"/>
          <p:cNvSpPr txBox="1"/>
          <p:nvPr/>
        </p:nvSpPr>
        <p:spPr>
          <a:xfrm>
            <a:off x="8066314" y="869779"/>
            <a:ext cx="2313214" cy="523220"/>
          </a:xfrm>
          <a:prstGeom prst="rect">
            <a:avLst/>
          </a:prstGeom>
          <a:noFill/>
          <a:ln w="57150" cap="rnd">
            <a:noFill/>
          </a:ln>
        </p:spPr>
        <p:txBody>
          <a:bodyPr wrap="square" rtlCol="0">
            <a:spAutoFit/>
          </a:bodyPr>
          <a:lstStyle/>
          <a:p>
            <a:pPr algn="ctr"/>
            <a:r>
              <a:rPr lang="en-US" sz="28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Grass Roots</a:t>
            </a:r>
          </a:p>
        </p:txBody>
      </p:sp>
      <p:sp>
        <p:nvSpPr>
          <p:cNvPr id="13" name="Rounded Rectangle 12"/>
          <p:cNvSpPr/>
          <p:nvPr/>
        </p:nvSpPr>
        <p:spPr>
          <a:xfrm>
            <a:off x="8969828" y="2318658"/>
            <a:ext cx="2340429" cy="838200"/>
          </a:xfrm>
          <a:prstGeom prst="roundRect">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14" name="TextBox 13"/>
          <p:cNvSpPr txBox="1"/>
          <p:nvPr/>
        </p:nvSpPr>
        <p:spPr>
          <a:xfrm>
            <a:off x="8969828" y="2476148"/>
            <a:ext cx="2313214" cy="523220"/>
          </a:xfrm>
          <a:prstGeom prst="rect">
            <a:avLst/>
          </a:prstGeom>
          <a:noFill/>
          <a:ln w="57150" cap="rnd">
            <a:noFill/>
          </a:ln>
        </p:spPr>
        <p:txBody>
          <a:bodyPr wrap="square" rtlCol="0">
            <a:spAutoFit/>
          </a:bodyPr>
          <a:lstStyle/>
          <a:p>
            <a:pPr algn="ctr"/>
            <a:r>
              <a:rPr lang="en-US" sz="28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Foster Care</a:t>
            </a:r>
          </a:p>
        </p:txBody>
      </p:sp>
      <p:sp>
        <p:nvSpPr>
          <p:cNvPr id="15" name="Rounded Rectangle 14"/>
          <p:cNvSpPr/>
          <p:nvPr/>
        </p:nvSpPr>
        <p:spPr>
          <a:xfrm>
            <a:off x="8382000" y="3973286"/>
            <a:ext cx="2340429" cy="838200"/>
          </a:xfrm>
          <a:prstGeom prst="roundRect">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16" name="TextBox 15"/>
          <p:cNvSpPr txBox="1"/>
          <p:nvPr/>
        </p:nvSpPr>
        <p:spPr>
          <a:xfrm>
            <a:off x="8382000" y="4130776"/>
            <a:ext cx="2313214" cy="523220"/>
          </a:xfrm>
          <a:prstGeom prst="rect">
            <a:avLst/>
          </a:prstGeom>
          <a:noFill/>
          <a:ln w="57150" cap="rnd">
            <a:noFill/>
          </a:ln>
        </p:spPr>
        <p:txBody>
          <a:bodyPr wrap="square" rtlCol="0">
            <a:spAutoFit/>
          </a:bodyPr>
          <a:lstStyle/>
          <a:p>
            <a:pPr algn="ctr"/>
            <a:r>
              <a:rPr lang="en-US" sz="28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Launch</a:t>
            </a:r>
          </a:p>
        </p:txBody>
      </p:sp>
    </p:spTree>
    <p:extLst>
      <p:ext uri="{BB962C8B-B14F-4D97-AF65-F5344CB8AC3E}">
        <p14:creationId xmlns:p14="http://schemas.microsoft.com/office/powerpoint/2010/main" val="2419189977"/>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7464" t="22391" r="24757" b="23947"/>
          <a:stretch/>
        </p:blipFill>
        <p:spPr>
          <a:xfrm>
            <a:off x="-38100" y="-55880"/>
            <a:ext cx="12230099" cy="568379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7315" y="5831985"/>
            <a:ext cx="3177666" cy="658644"/>
          </a:xfrm>
          <a:prstGeom prst="rect">
            <a:avLst/>
          </a:prstGeom>
        </p:spPr>
      </p:pic>
      <p:sp>
        <p:nvSpPr>
          <p:cNvPr id="4" name="Rounded Rectangle 3"/>
          <p:cNvSpPr/>
          <p:nvPr/>
        </p:nvSpPr>
        <p:spPr>
          <a:xfrm>
            <a:off x="1132114" y="3973286"/>
            <a:ext cx="2340429" cy="838200"/>
          </a:xfrm>
          <a:prstGeom prst="roundRect">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5" name="TextBox 4"/>
          <p:cNvSpPr txBox="1"/>
          <p:nvPr/>
        </p:nvSpPr>
        <p:spPr>
          <a:xfrm>
            <a:off x="1132114" y="4130776"/>
            <a:ext cx="2313214" cy="523220"/>
          </a:xfrm>
          <a:prstGeom prst="rect">
            <a:avLst/>
          </a:prstGeom>
          <a:noFill/>
          <a:ln w="57150" cap="rnd">
            <a:noFill/>
          </a:ln>
        </p:spPr>
        <p:txBody>
          <a:bodyPr wrap="square" rtlCol="0">
            <a:spAutoFit/>
          </a:bodyPr>
          <a:lstStyle/>
          <a:p>
            <a:pPr algn="ctr"/>
            <a:r>
              <a:rPr lang="en-US" sz="28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Speak Up</a:t>
            </a:r>
          </a:p>
        </p:txBody>
      </p:sp>
      <p:sp>
        <p:nvSpPr>
          <p:cNvPr id="7" name="Rounded Rectangle 6"/>
          <p:cNvSpPr/>
          <p:nvPr/>
        </p:nvSpPr>
        <p:spPr>
          <a:xfrm>
            <a:off x="489856" y="2318658"/>
            <a:ext cx="2340429" cy="838200"/>
          </a:xfrm>
          <a:prstGeom prst="roundRect">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8" name="TextBox 7"/>
          <p:cNvSpPr txBox="1"/>
          <p:nvPr/>
        </p:nvSpPr>
        <p:spPr>
          <a:xfrm>
            <a:off x="489856" y="2476148"/>
            <a:ext cx="2313214" cy="523220"/>
          </a:xfrm>
          <a:prstGeom prst="rect">
            <a:avLst/>
          </a:prstGeom>
          <a:noFill/>
          <a:ln w="57150" cap="rnd">
            <a:noFill/>
          </a:ln>
        </p:spPr>
        <p:txBody>
          <a:bodyPr wrap="square" rtlCol="0">
            <a:spAutoFit/>
          </a:bodyPr>
          <a:lstStyle/>
          <a:p>
            <a:pPr algn="ctr"/>
            <a:r>
              <a:rPr lang="en-US" sz="28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Inspire</a:t>
            </a:r>
          </a:p>
        </p:txBody>
      </p:sp>
      <p:sp>
        <p:nvSpPr>
          <p:cNvPr id="9" name="Rounded Rectangle 8"/>
          <p:cNvSpPr/>
          <p:nvPr/>
        </p:nvSpPr>
        <p:spPr>
          <a:xfrm>
            <a:off x="1567542" y="712289"/>
            <a:ext cx="2340429" cy="838200"/>
          </a:xfrm>
          <a:prstGeom prst="roundRect">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10" name="TextBox 9"/>
          <p:cNvSpPr txBox="1"/>
          <p:nvPr/>
        </p:nvSpPr>
        <p:spPr>
          <a:xfrm>
            <a:off x="1567542" y="869779"/>
            <a:ext cx="2313214" cy="523220"/>
          </a:xfrm>
          <a:prstGeom prst="rect">
            <a:avLst/>
          </a:prstGeom>
          <a:noFill/>
          <a:ln w="57150" cap="rnd">
            <a:noFill/>
          </a:ln>
        </p:spPr>
        <p:txBody>
          <a:bodyPr wrap="square" rtlCol="0">
            <a:spAutoFit/>
          </a:bodyPr>
          <a:lstStyle/>
          <a:p>
            <a:pPr algn="ctr"/>
            <a:r>
              <a:rPr lang="en-US" sz="28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Legends</a:t>
            </a:r>
          </a:p>
        </p:txBody>
      </p:sp>
      <p:sp>
        <p:nvSpPr>
          <p:cNvPr id="11" name="Rounded Rectangle 10"/>
          <p:cNvSpPr/>
          <p:nvPr/>
        </p:nvSpPr>
        <p:spPr>
          <a:xfrm>
            <a:off x="8066314" y="712289"/>
            <a:ext cx="2340429" cy="838200"/>
          </a:xfrm>
          <a:prstGeom prst="roundRect">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12" name="TextBox 11"/>
          <p:cNvSpPr txBox="1"/>
          <p:nvPr/>
        </p:nvSpPr>
        <p:spPr>
          <a:xfrm>
            <a:off x="8066314" y="869779"/>
            <a:ext cx="2313214" cy="523220"/>
          </a:xfrm>
          <a:prstGeom prst="rect">
            <a:avLst/>
          </a:prstGeom>
          <a:noFill/>
          <a:ln w="57150" cap="rnd">
            <a:noFill/>
          </a:ln>
        </p:spPr>
        <p:txBody>
          <a:bodyPr wrap="square" rtlCol="0">
            <a:spAutoFit/>
          </a:bodyPr>
          <a:lstStyle/>
          <a:p>
            <a:pPr algn="ctr"/>
            <a:r>
              <a:rPr lang="en-US" sz="28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Grass Roots</a:t>
            </a:r>
          </a:p>
        </p:txBody>
      </p:sp>
      <p:sp>
        <p:nvSpPr>
          <p:cNvPr id="13" name="Rounded Rectangle 12"/>
          <p:cNvSpPr/>
          <p:nvPr/>
        </p:nvSpPr>
        <p:spPr>
          <a:xfrm>
            <a:off x="8969828" y="2318658"/>
            <a:ext cx="2340429" cy="838200"/>
          </a:xfrm>
          <a:prstGeom prst="roundRect">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14" name="TextBox 13"/>
          <p:cNvSpPr txBox="1"/>
          <p:nvPr/>
        </p:nvSpPr>
        <p:spPr>
          <a:xfrm>
            <a:off x="8969828" y="2476148"/>
            <a:ext cx="2313214" cy="523220"/>
          </a:xfrm>
          <a:prstGeom prst="rect">
            <a:avLst/>
          </a:prstGeom>
          <a:noFill/>
          <a:ln w="57150" cap="rnd">
            <a:noFill/>
          </a:ln>
        </p:spPr>
        <p:txBody>
          <a:bodyPr wrap="square" rtlCol="0">
            <a:spAutoFit/>
          </a:bodyPr>
          <a:lstStyle/>
          <a:p>
            <a:pPr algn="ctr"/>
            <a:r>
              <a:rPr lang="en-US" sz="28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Foster Care</a:t>
            </a:r>
          </a:p>
        </p:txBody>
      </p:sp>
      <p:sp>
        <p:nvSpPr>
          <p:cNvPr id="15" name="Rounded Rectangle 14"/>
          <p:cNvSpPr/>
          <p:nvPr/>
        </p:nvSpPr>
        <p:spPr>
          <a:xfrm>
            <a:off x="8382000" y="3973286"/>
            <a:ext cx="2340429" cy="838200"/>
          </a:xfrm>
          <a:prstGeom prst="roundRect">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16" name="TextBox 15"/>
          <p:cNvSpPr txBox="1"/>
          <p:nvPr/>
        </p:nvSpPr>
        <p:spPr>
          <a:xfrm>
            <a:off x="8382000" y="4130776"/>
            <a:ext cx="2313214" cy="523220"/>
          </a:xfrm>
          <a:prstGeom prst="rect">
            <a:avLst/>
          </a:prstGeom>
          <a:noFill/>
          <a:ln w="57150" cap="rnd">
            <a:noFill/>
          </a:ln>
        </p:spPr>
        <p:txBody>
          <a:bodyPr wrap="square" rtlCol="0">
            <a:spAutoFit/>
          </a:bodyPr>
          <a:lstStyle/>
          <a:p>
            <a:pPr algn="ctr"/>
            <a:r>
              <a:rPr lang="en-US" sz="28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Launch</a:t>
            </a:r>
          </a:p>
        </p:txBody>
      </p:sp>
    </p:spTree>
    <p:extLst>
      <p:ext uri="{BB962C8B-B14F-4D97-AF65-F5344CB8AC3E}">
        <p14:creationId xmlns:p14="http://schemas.microsoft.com/office/powerpoint/2010/main" val="309194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15" name="Rectangle 14"/>
          <p:cNvSpPr/>
          <p:nvPr/>
        </p:nvSpPr>
        <p:spPr>
          <a:xfrm>
            <a:off x="1" y="0"/>
            <a:ext cx="12191999" cy="6858000"/>
          </a:xfrm>
          <a:prstGeom prst="rect">
            <a:avLst/>
          </a:prstGeom>
          <a:solidFill>
            <a:srgbClr val="ED1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38100" y="-55880"/>
            <a:ext cx="12230099" cy="5683794"/>
            <a:chOff x="-38100" y="-55880"/>
            <a:chExt cx="12230099" cy="5683794"/>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7464" t="22391" r="24757" b="23947"/>
            <a:stretch/>
          </p:blipFill>
          <p:spPr>
            <a:xfrm>
              <a:off x="-38100" y="-55880"/>
              <a:ext cx="12230099" cy="5683794"/>
            </a:xfrm>
            <a:prstGeom prst="rect">
              <a:avLst/>
            </a:prstGeom>
          </p:spPr>
        </p:pic>
        <p:grpSp>
          <p:nvGrpSpPr>
            <p:cNvPr id="2" name="Group 1"/>
            <p:cNvGrpSpPr/>
            <p:nvPr/>
          </p:nvGrpSpPr>
          <p:grpSpPr>
            <a:xfrm>
              <a:off x="1567542" y="712289"/>
              <a:ext cx="2340429" cy="838200"/>
              <a:chOff x="1567542" y="712289"/>
              <a:chExt cx="2340429" cy="838200"/>
            </a:xfrm>
          </p:grpSpPr>
          <p:sp>
            <p:nvSpPr>
              <p:cNvPr id="11" name="Rounded Rectangle 10"/>
              <p:cNvSpPr/>
              <p:nvPr/>
            </p:nvSpPr>
            <p:spPr>
              <a:xfrm>
                <a:off x="1567542" y="712289"/>
                <a:ext cx="2340429" cy="838200"/>
              </a:xfrm>
              <a:prstGeom prst="roundRect">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12" name="TextBox 11"/>
              <p:cNvSpPr txBox="1"/>
              <p:nvPr/>
            </p:nvSpPr>
            <p:spPr>
              <a:xfrm>
                <a:off x="1567542" y="869779"/>
                <a:ext cx="2313214" cy="523220"/>
              </a:xfrm>
              <a:prstGeom prst="rect">
                <a:avLst/>
              </a:prstGeom>
              <a:noFill/>
              <a:ln w="57150" cap="rnd">
                <a:noFill/>
              </a:ln>
            </p:spPr>
            <p:txBody>
              <a:bodyPr wrap="square" rtlCol="0">
                <a:spAutoFit/>
              </a:bodyPr>
              <a:lstStyle/>
              <a:p>
                <a:pPr algn="ctr"/>
                <a:r>
                  <a:rPr lang="en-US" sz="2800" b="1" dirty="0">
                    <a:solidFill>
                      <a:srgbClr val="ED1849"/>
                    </a:solidFill>
                    <a:latin typeface="Open Sans" panose="020B0606030504020204" pitchFamily="34" charset="0"/>
                    <a:ea typeface="Open Sans" panose="020B0606030504020204" pitchFamily="34" charset="0"/>
                    <a:cs typeface="Open Sans" panose="020B0606030504020204" pitchFamily="34" charset="0"/>
                  </a:rPr>
                  <a:t>Legends</a:t>
                </a:r>
              </a:p>
            </p:txBody>
          </p:sp>
        </p:grpSp>
      </p:grpSp>
    </p:spTree>
    <p:extLst>
      <p:ext uri="{BB962C8B-B14F-4D97-AF65-F5344CB8AC3E}">
        <p14:creationId xmlns:p14="http://schemas.microsoft.com/office/powerpoint/2010/main" val="771842514"/>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5E-6 0 L 0.24219 0.31412 " pathEditMode="relative" rAng="0" ptsTypes="AA">
                                      <p:cBhvr>
                                        <p:cTn id="6" dur="2000" fill="hold"/>
                                        <p:tgtEl>
                                          <p:spTgt spid="3"/>
                                        </p:tgtEl>
                                        <p:attrNameLst>
                                          <p:attrName>ppt_x</p:attrName>
                                          <p:attrName>ppt_y</p:attrName>
                                        </p:attrNameLst>
                                      </p:cBhvr>
                                      <p:rCtr x="12109" y="156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ED1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771385" y="472440"/>
            <a:ext cx="10680867" cy="5867400"/>
          </a:xfrm>
          <a:prstGeom prst="roundRect">
            <a:avLst>
              <a:gd name="adj" fmla="val 8504"/>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7" name="TextBox 6"/>
          <p:cNvSpPr txBox="1"/>
          <p:nvPr/>
        </p:nvSpPr>
        <p:spPr>
          <a:xfrm>
            <a:off x="839109" y="1925945"/>
            <a:ext cx="10556668" cy="1446550"/>
          </a:xfrm>
          <a:prstGeom prst="rect">
            <a:avLst/>
          </a:prstGeom>
          <a:noFill/>
          <a:ln w="57150" cap="rnd">
            <a:noFill/>
          </a:ln>
        </p:spPr>
        <p:txBody>
          <a:bodyPr wrap="square" rtlCol="0">
            <a:spAutoFit/>
          </a:bodyPr>
          <a:lstStyle/>
          <a:p>
            <a:pPr algn="ctr"/>
            <a:r>
              <a:rPr lang="en-US" sz="88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Legends</a:t>
            </a:r>
          </a:p>
        </p:txBody>
      </p:sp>
      <p:grpSp>
        <p:nvGrpSpPr>
          <p:cNvPr id="18" name="Group 17"/>
          <p:cNvGrpSpPr/>
          <p:nvPr/>
        </p:nvGrpSpPr>
        <p:grpSpPr>
          <a:xfrm>
            <a:off x="1424975" y="4353793"/>
            <a:ext cx="8989025" cy="1115674"/>
            <a:chOff x="1424975" y="4353793"/>
            <a:chExt cx="8989025" cy="1115674"/>
          </a:xfrm>
        </p:grpSpPr>
        <p:sp>
          <p:nvSpPr>
            <p:cNvPr id="16" name="TextBox 15"/>
            <p:cNvSpPr txBox="1"/>
            <p:nvPr/>
          </p:nvSpPr>
          <p:spPr>
            <a:xfrm>
              <a:off x="1424975" y="4353793"/>
              <a:ext cx="1989668" cy="834715"/>
            </a:xfrm>
            <a:prstGeom prst="rect">
              <a:avLst/>
            </a:prstGeom>
            <a:noFill/>
            <a:ln w="57150" cap="rnd">
              <a:noFill/>
            </a:ln>
          </p:spPr>
          <p:txBody>
            <a:bodyPr wrap="square" rtlCol="0">
              <a:spAutoFit/>
            </a:bodyPr>
            <a:lstStyle/>
            <a:p>
              <a:pPr algn="ctr">
                <a:lnSpc>
                  <a:spcPct val="150000"/>
                </a:lnSpc>
              </a:pPr>
              <a:r>
                <a:rPr lang="en-US" sz="3600" dirty="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rPr>
                <a:t>past</a:t>
              </a:r>
            </a:p>
          </p:txBody>
        </p:sp>
        <p:sp>
          <p:nvSpPr>
            <p:cNvPr id="17" name="TextBox 16"/>
            <p:cNvSpPr txBox="1"/>
            <p:nvPr/>
          </p:nvSpPr>
          <p:spPr>
            <a:xfrm>
              <a:off x="8189822" y="4353793"/>
              <a:ext cx="1989668" cy="834715"/>
            </a:xfrm>
            <a:prstGeom prst="rect">
              <a:avLst/>
            </a:prstGeom>
            <a:noFill/>
            <a:ln w="57150" cap="rnd">
              <a:noFill/>
            </a:ln>
          </p:spPr>
          <p:txBody>
            <a:bodyPr wrap="square" rtlCol="0">
              <a:spAutoFit/>
            </a:bodyPr>
            <a:lstStyle/>
            <a:p>
              <a:pPr algn="ctr">
                <a:lnSpc>
                  <a:spcPct val="150000"/>
                </a:lnSpc>
              </a:pPr>
              <a:r>
                <a:rPr lang="en-US" sz="3600" dirty="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rPr>
                <a:t>present</a:t>
              </a:r>
            </a:p>
          </p:txBody>
        </p:sp>
        <p:cxnSp>
          <p:nvCxnSpPr>
            <p:cNvPr id="4" name="Straight Arrow Connector 3"/>
            <p:cNvCxnSpPr/>
            <p:nvPr/>
          </p:nvCxnSpPr>
          <p:spPr>
            <a:xfrm>
              <a:off x="1536700" y="5168900"/>
              <a:ext cx="8877300" cy="0"/>
            </a:xfrm>
            <a:prstGeom prst="straightConnector1">
              <a:avLst/>
            </a:prstGeom>
            <a:ln w="7620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057900" y="4826000"/>
              <a:ext cx="0" cy="643467"/>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27467089"/>
      </p:ext>
    </p:extLst>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ED1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939150" y="522018"/>
            <a:ext cx="7204850" cy="830997"/>
          </a:xfrm>
          <a:prstGeom prst="rect">
            <a:avLst/>
          </a:prstGeom>
          <a:noFill/>
          <a:ln w="57150" cap="rnd">
            <a:noFill/>
          </a:ln>
        </p:spPr>
        <p:txBody>
          <a:bodyPr wrap="square" rtlCol="0">
            <a:spAutoFit/>
          </a:bodyPr>
          <a:lstStyle/>
          <a:p>
            <a:r>
              <a:rPr lang="en-US" sz="4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Famous Advocates</a:t>
            </a:r>
            <a:endParaRPr lang="en-US" sz="48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Google Shape;166;p11"/>
          <p:cNvSpPr/>
          <p:nvPr/>
        </p:nvSpPr>
        <p:spPr>
          <a:xfrm>
            <a:off x="0" y="0"/>
            <a:ext cx="1447800" cy="6858000"/>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0" name="Google Shape;167;p11"/>
          <p:cNvPicPr preferRelativeResize="0"/>
          <p:nvPr/>
        </p:nvPicPr>
        <p:blipFill>
          <a:blip r:embed="rId3">
            <a:extLst>
              <a:ext uri="{28A0092B-C50C-407E-A947-70E740481C1C}">
                <a14:useLocalDpi xmlns:a14="http://schemas.microsoft.com/office/drawing/2010/main" val="0"/>
              </a:ext>
            </a:extLst>
          </a:blip>
          <a:stretch>
            <a:fillRect/>
          </a:stretch>
        </p:blipFill>
        <p:spPr>
          <a:xfrm>
            <a:off x="376059" y="5829300"/>
            <a:ext cx="661378" cy="738884"/>
          </a:xfrm>
          <a:prstGeom prst="rect">
            <a:avLst/>
          </a:prstGeom>
          <a:noFill/>
          <a:ln>
            <a:noFill/>
          </a:ln>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23299"/>
          <a:stretch/>
        </p:blipFill>
        <p:spPr>
          <a:xfrm>
            <a:off x="8498169" y="675713"/>
            <a:ext cx="3305904" cy="3232575"/>
          </a:xfrm>
          <a:prstGeom prst="roundRect">
            <a:avLst>
              <a:gd name="adj" fmla="val 10269"/>
            </a:avLst>
          </a:prstGeom>
          <a:ln w="57150">
            <a:solidFill>
              <a:srgbClr val="B3B9BD"/>
            </a:solidFill>
          </a:ln>
        </p:spPr>
      </p:pic>
      <p:pic>
        <p:nvPicPr>
          <p:cNvPr id="25" name="Picture 24"/>
          <p:cNvPicPr>
            <a:picLocks noChangeAspect="1"/>
          </p:cNvPicPr>
          <p:nvPr/>
        </p:nvPicPr>
        <p:blipFill rotWithShape="1">
          <a:blip r:embed="rId5">
            <a:extLst>
              <a:ext uri="{28A0092B-C50C-407E-A947-70E740481C1C}">
                <a14:useLocalDpi xmlns:a14="http://schemas.microsoft.com/office/drawing/2010/main" val="0"/>
              </a:ext>
            </a:extLst>
          </a:blip>
          <a:srcRect r="12306"/>
          <a:stretch/>
        </p:blipFill>
        <p:spPr>
          <a:xfrm>
            <a:off x="7494249" y="3723602"/>
            <a:ext cx="3794107" cy="2884352"/>
          </a:xfrm>
          <a:prstGeom prst="roundRect">
            <a:avLst>
              <a:gd name="adj" fmla="val 8646"/>
            </a:avLst>
          </a:prstGeom>
          <a:ln w="57150">
            <a:solidFill>
              <a:srgbClr val="B3B9BD"/>
            </a:solidFill>
          </a:ln>
        </p:spPr>
      </p:pic>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68553" y="1506709"/>
            <a:ext cx="2511843" cy="3232575"/>
          </a:xfrm>
          <a:prstGeom prst="roundRect">
            <a:avLst>
              <a:gd name="adj" fmla="val 10600"/>
            </a:avLst>
          </a:prstGeom>
          <a:ln w="57150">
            <a:solidFill>
              <a:srgbClr val="B3B9BD"/>
            </a:solidFill>
          </a:ln>
        </p:spPr>
      </p:pic>
      <p:pic>
        <p:nvPicPr>
          <p:cNvPr id="6" name="Picture 5"/>
          <p:cNvPicPr>
            <a:picLocks noChangeAspect="1"/>
          </p:cNvPicPr>
          <p:nvPr/>
        </p:nvPicPr>
        <p:blipFill rotWithShape="1">
          <a:blip r:embed="rId7">
            <a:extLst>
              <a:ext uri="{28A0092B-C50C-407E-A947-70E740481C1C}">
                <a14:useLocalDpi xmlns:a14="http://schemas.microsoft.com/office/drawing/2010/main" val="0"/>
              </a:ext>
            </a:extLst>
          </a:blip>
          <a:srcRect l="3675" r="49747"/>
          <a:stretch/>
        </p:blipFill>
        <p:spPr>
          <a:xfrm>
            <a:off x="2529030" y="3292458"/>
            <a:ext cx="2667000" cy="3220850"/>
          </a:xfrm>
          <a:prstGeom prst="roundRect">
            <a:avLst>
              <a:gd name="adj" fmla="val 9320"/>
            </a:avLst>
          </a:prstGeom>
          <a:ln w="57150">
            <a:solidFill>
              <a:srgbClr val="B3B9BD"/>
            </a:solidFill>
          </a:ln>
        </p:spPr>
      </p:pic>
      <p:pic>
        <p:nvPicPr>
          <p:cNvPr id="23" name="Pictur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387676" y="1506710"/>
            <a:ext cx="2345706" cy="3232575"/>
          </a:xfrm>
          <a:prstGeom prst="roundRect">
            <a:avLst>
              <a:gd name="adj" fmla="val 10634"/>
            </a:avLst>
          </a:prstGeom>
          <a:ln w="57150">
            <a:solidFill>
              <a:srgbClr val="B3B9BD"/>
            </a:solidFill>
          </a:ln>
        </p:spPr>
      </p:pic>
    </p:spTree>
    <p:extLst>
      <p:ext uri="{BB962C8B-B14F-4D97-AF65-F5344CB8AC3E}">
        <p14:creationId xmlns:p14="http://schemas.microsoft.com/office/powerpoint/2010/main" val="382754267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ED1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939150" y="772390"/>
            <a:ext cx="7204850" cy="830997"/>
          </a:xfrm>
          <a:prstGeom prst="rect">
            <a:avLst/>
          </a:prstGeom>
          <a:noFill/>
          <a:ln w="57150" cap="rnd">
            <a:noFill/>
          </a:ln>
        </p:spPr>
        <p:txBody>
          <a:bodyPr wrap="square" rtlCol="0">
            <a:spAutoFit/>
          </a:bodyPr>
          <a:lstStyle/>
          <a:p>
            <a:r>
              <a:rPr lang="en-US" sz="4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Current Advocates</a:t>
            </a:r>
            <a:endParaRPr lang="en-US" sz="48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Google Shape;166;p11"/>
          <p:cNvSpPr/>
          <p:nvPr/>
        </p:nvSpPr>
        <p:spPr>
          <a:xfrm>
            <a:off x="0" y="0"/>
            <a:ext cx="1447800" cy="6858000"/>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0" name="Google Shape;167;p11"/>
          <p:cNvPicPr preferRelativeResize="0"/>
          <p:nvPr/>
        </p:nvPicPr>
        <p:blipFill>
          <a:blip r:embed="rId3">
            <a:extLst>
              <a:ext uri="{28A0092B-C50C-407E-A947-70E740481C1C}">
                <a14:useLocalDpi xmlns:a14="http://schemas.microsoft.com/office/drawing/2010/main" val="0"/>
              </a:ext>
            </a:extLst>
          </a:blip>
          <a:stretch>
            <a:fillRect/>
          </a:stretch>
        </p:blipFill>
        <p:spPr>
          <a:xfrm>
            <a:off x="376059" y="5829300"/>
            <a:ext cx="661378" cy="738884"/>
          </a:xfrm>
          <a:prstGeom prst="rect">
            <a:avLst/>
          </a:prstGeom>
          <a:noFill/>
          <a:ln>
            <a:noFill/>
          </a:ln>
        </p:spPr>
      </p:pic>
      <p:sp>
        <p:nvSpPr>
          <p:cNvPr id="13" name="TextBox 12"/>
          <p:cNvSpPr txBox="1"/>
          <p:nvPr/>
        </p:nvSpPr>
        <p:spPr>
          <a:xfrm>
            <a:off x="1939150" y="1786546"/>
            <a:ext cx="5680850" cy="1892826"/>
          </a:xfrm>
          <a:prstGeom prst="rect">
            <a:avLst/>
          </a:prstGeom>
          <a:noFill/>
          <a:ln w="57150" cap="rnd">
            <a:noFill/>
          </a:ln>
        </p:spPr>
        <p:txBody>
          <a:bodyPr wrap="square" rtlCol="0">
            <a:spAutoFit/>
          </a:bodyPr>
          <a:lstStyle/>
          <a:p>
            <a:pPr>
              <a:spcAft>
                <a:spcPts val="1800"/>
              </a:spcAft>
            </a:pPr>
            <a:r>
              <a:rPr lang="en-US" sz="3400" dirty="0">
                <a:solidFill>
                  <a:schemeClr val="bg1"/>
                </a:solidFill>
                <a:latin typeface="Open Sans" panose="020B0606030504020204" pitchFamily="34" charset="0"/>
                <a:ea typeface="Open Sans" panose="020B0606030504020204" pitchFamily="34" charset="0"/>
                <a:cs typeface="Open Sans" panose="020B0606030504020204" pitchFamily="34" charset="0"/>
              </a:rPr>
              <a:t>Who do you admire?</a:t>
            </a:r>
          </a:p>
          <a:p>
            <a:pPr>
              <a:spcAft>
                <a:spcPts val="1800"/>
              </a:spcAft>
            </a:pPr>
            <a:r>
              <a:rPr lang="en-US" sz="3400" dirty="0">
                <a:solidFill>
                  <a:schemeClr val="bg1"/>
                </a:solidFill>
                <a:latin typeface="Open Sans" panose="020B0606030504020204" pitchFamily="34" charset="0"/>
                <a:ea typeface="Open Sans" panose="020B0606030504020204" pitchFamily="34" charset="0"/>
                <a:cs typeface="Open Sans" panose="020B0606030504020204" pitchFamily="34" charset="0"/>
              </a:rPr>
              <a:t>Who do you see out there changing the world?</a:t>
            </a: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r="38281"/>
          <a:stretch/>
        </p:blipFill>
        <p:spPr>
          <a:xfrm>
            <a:off x="7620000" y="1727803"/>
            <a:ext cx="4005943" cy="4587396"/>
          </a:xfrm>
          <a:prstGeom prst="roundRect">
            <a:avLst>
              <a:gd name="adj" fmla="val 6341"/>
            </a:avLst>
          </a:prstGeom>
          <a:ln w="57150">
            <a:solidFill>
              <a:srgbClr val="B3B9BD"/>
            </a:solidFill>
          </a:ln>
        </p:spPr>
      </p:pic>
    </p:spTree>
    <p:extLst>
      <p:ext uri="{BB962C8B-B14F-4D97-AF65-F5344CB8AC3E}">
        <p14:creationId xmlns:p14="http://schemas.microsoft.com/office/powerpoint/2010/main" val="86908146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fade">
                                      <p:cBhvr>
                                        <p:cTn id="11" dur="500"/>
                                        <p:tgtEl>
                                          <p:spTgt spid="1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animEffect transition="in" filter="fade">
                                      <p:cBhvr>
                                        <p:cTn id="15" dur="500"/>
                                        <p:tgtEl>
                                          <p:spTgt spid="13">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7" name="TextBox 6"/>
          <p:cNvSpPr txBox="1"/>
          <p:nvPr/>
        </p:nvSpPr>
        <p:spPr>
          <a:xfrm>
            <a:off x="1939150" y="772390"/>
            <a:ext cx="7204850" cy="830997"/>
          </a:xfrm>
          <a:prstGeom prst="rect">
            <a:avLst/>
          </a:prstGeom>
          <a:noFill/>
          <a:ln w="57150" cap="rnd">
            <a:noFill/>
          </a:ln>
        </p:spPr>
        <p:txBody>
          <a:bodyPr wrap="square" rtlCol="0">
            <a:spAutoFit/>
          </a:bodyPr>
          <a:lstStyle/>
          <a:p>
            <a:r>
              <a:rPr lang="en-US" sz="4800" b="1" dirty="0">
                <a:solidFill>
                  <a:srgbClr val="ED1849"/>
                </a:solidFill>
                <a:latin typeface="Open Sans" panose="020B0606030504020204" pitchFamily="34" charset="0"/>
                <a:ea typeface="Open Sans" panose="020B0606030504020204" pitchFamily="34" charset="0"/>
                <a:cs typeface="Open Sans" panose="020B0606030504020204" pitchFamily="34" charset="0"/>
              </a:rPr>
              <a:t>Who Can You Reach?</a:t>
            </a:r>
            <a:endParaRPr lang="en-US" sz="4800" dirty="0">
              <a:solidFill>
                <a:srgbClr val="ED1849"/>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8029" y="1393478"/>
            <a:ext cx="9056914" cy="5174705"/>
          </a:xfrm>
          <a:prstGeom prst="rect">
            <a:avLst/>
          </a:prstGeom>
        </p:spPr>
      </p:pic>
      <p:sp>
        <p:nvSpPr>
          <p:cNvPr id="11" name="Google Shape;166;p11"/>
          <p:cNvSpPr/>
          <p:nvPr/>
        </p:nvSpPr>
        <p:spPr>
          <a:xfrm>
            <a:off x="0" y="0"/>
            <a:ext cx="1447800" cy="6858000"/>
          </a:xfrm>
          <a:prstGeom prst="rect">
            <a:avLst/>
          </a:prstGeom>
          <a:solidFill>
            <a:srgbClr val="ED184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 name="Google Shape;167;p11"/>
          <p:cNvPicPr preferRelativeResize="0"/>
          <p:nvPr/>
        </p:nvPicPr>
        <p:blipFill>
          <a:blip r:embed="rId4">
            <a:extLst>
              <a:ext uri="{28A0092B-C50C-407E-A947-70E740481C1C}">
                <a14:useLocalDpi xmlns:a14="http://schemas.microsoft.com/office/drawing/2010/main" val="0"/>
              </a:ext>
            </a:extLst>
          </a:blip>
          <a:stretch>
            <a:fillRect/>
          </a:stretch>
        </p:blipFill>
        <p:spPr>
          <a:xfrm>
            <a:off x="376059" y="5829300"/>
            <a:ext cx="661378" cy="738883"/>
          </a:xfrm>
          <a:prstGeom prst="rect">
            <a:avLst/>
          </a:prstGeom>
          <a:noFill/>
          <a:ln>
            <a:noFill/>
          </a:ln>
        </p:spPr>
      </p:pic>
      <p:grpSp>
        <p:nvGrpSpPr>
          <p:cNvPr id="6" name="Group 5"/>
          <p:cNvGrpSpPr/>
          <p:nvPr/>
        </p:nvGrpSpPr>
        <p:grpSpPr>
          <a:xfrm>
            <a:off x="2100943" y="1759949"/>
            <a:ext cx="5802086" cy="4631021"/>
            <a:chOff x="2100943" y="1759949"/>
            <a:chExt cx="5802086" cy="4631021"/>
          </a:xfrm>
        </p:grpSpPr>
        <p:sp>
          <p:nvSpPr>
            <p:cNvPr id="4" name="Rounded Rectangle 3"/>
            <p:cNvSpPr/>
            <p:nvPr/>
          </p:nvSpPr>
          <p:spPr>
            <a:xfrm>
              <a:off x="2100943" y="1759949"/>
              <a:ext cx="5802086" cy="4631021"/>
            </a:xfrm>
            <a:prstGeom prst="roundRect">
              <a:avLst>
                <a:gd name="adj" fmla="val 10403"/>
              </a:avLst>
            </a:prstGeom>
            <a:solidFill>
              <a:schemeClr val="bg1">
                <a:alpha val="90000"/>
              </a:schemeClr>
            </a:solidFill>
            <a:ln w="57150">
              <a:solidFill>
                <a:srgbClr val="ED18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503714" y="2126290"/>
              <a:ext cx="4960145" cy="4093428"/>
            </a:xfrm>
            <a:prstGeom prst="rect">
              <a:avLst/>
            </a:prstGeom>
            <a:noFill/>
            <a:ln w="57150" cap="rnd">
              <a:noFill/>
            </a:ln>
          </p:spPr>
          <p:txBody>
            <a:bodyPr wrap="square" rtlCol="0">
              <a:spAutoFit/>
            </a:bodyPr>
            <a:lstStyle/>
            <a:p>
              <a:pPr>
                <a:spcAft>
                  <a:spcPts val="600"/>
                </a:spcAft>
              </a:pPr>
              <a:r>
                <a:rPr lang="en-US" sz="28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Existing alumni platforms:</a:t>
              </a:r>
            </a:p>
            <a:p>
              <a:pPr marL="342900" indent="-342900">
                <a:spcAft>
                  <a:spcPts val="600"/>
                </a:spcAft>
                <a:buClr>
                  <a:srgbClr val="879198"/>
                </a:buClr>
                <a:buFont typeface="Arial" panose="020B0604020202020204" pitchFamily="34" charset="0"/>
                <a:buChar char="•"/>
              </a:pPr>
              <a:r>
                <a:rPr lang="en-US" sz="2400" dirty="0">
                  <a:solidFill>
                    <a:srgbClr val="879198"/>
                  </a:solidFill>
                  <a:latin typeface="Open Sans" panose="020B0606030504020204" pitchFamily="34" charset="0"/>
                  <a:ea typeface="Open Sans" panose="020B0606030504020204" pitchFamily="34" charset="0"/>
                  <a:cs typeface="Open Sans" panose="020B0606030504020204" pitchFamily="34" charset="0"/>
                </a:rPr>
                <a:t>Speak Up</a:t>
              </a:r>
            </a:p>
            <a:p>
              <a:pPr marL="342900" indent="-342900">
                <a:spcAft>
                  <a:spcPts val="600"/>
                </a:spcAft>
                <a:buClr>
                  <a:srgbClr val="879198"/>
                </a:buClr>
                <a:buFont typeface="Arial" panose="020B0604020202020204" pitchFamily="34" charset="0"/>
                <a:buChar char="•"/>
              </a:pPr>
              <a:r>
                <a:rPr lang="en-US" sz="2400" dirty="0">
                  <a:solidFill>
                    <a:srgbClr val="879198"/>
                  </a:solidFill>
                  <a:latin typeface="Open Sans" panose="020B0606030504020204" pitchFamily="34" charset="0"/>
                  <a:ea typeface="Open Sans" panose="020B0606030504020204" pitchFamily="34" charset="0"/>
                  <a:cs typeface="Open Sans" panose="020B0606030504020204" pitchFamily="34" charset="0"/>
                </a:rPr>
                <a:t>FCAA</a:t>
              </a:r>
            </a:p>
            <a:p>
              <a:pPr marL="342900" indent="-342900">
                <a:spcAft>
                  <a:spcPts val="600"/>
                </a:spcAft>
                <a:buClr>
                  <a:srgbClr val="879198"/>
                </a:buClr>
                <a:buFont typeface="Arial" panose="020B0604020202020204" pitchFamily="34" charset="0"/>
                <a:buChar char="•"/>
              </a:pPr>
              <a:r>
                <a:rPr lang="en-US" sz="2400" dirty="0">
                  <a:solidFill>
                    <a:srgbClr val="879198"/>
                  </a:solidFill>
                  <a:latin typeface="Open Sans" panose="020B0606030504020204" pitchFamily="34" charset="0"/>
                  <a:ea typeface="Open Sans" panose="020B0606030504020204" pitchFamily="34" charset="0"/>
                  <a:cs typeface="Open Sans" panose="020B0606030504020204" pitchFamily="34" charset="0"/>
                </a:rPr>
                <a:t>NFYI</a:t>
              </a:r>
            </a:p>
            <a:p>
              <a:pPr marL="342900" indent="-342900">
                <a:spcAft>
                  <a:spcPts val="600"/>
                </a:spcAft>
                <a:buClr>
                  <a:srgbClr val="879198"/>
                </a:buClr>
                <a:buFont typeface="Arial" panose="020B0604020202020204" pitchFamily="34" charset="0"/>
                <a:buChar char="•"/>
              </a:pPr>
              <a:r>
                <a:rPr lang="en-US" sz="2400" dirty="0">
                  <a:solidFill>
                    <a:srgbClr val="879198"/>
                  </a:solidFill>
                  <a:latin typeface="Open Sans" panose="020B0606030504020204" pitchFamily="34" charset="0"/>
                  <a:ea typeface="Open Sans" panose="020B0606030504020204" pitchFamily="34" charset="0"/>
                  <a:cs typeface="Open Sans" panose="020B0606030504020204" pitchFamily="34" charset="0"/>
                </a:rPr>
                <a:t>Foster Club</a:t>
              </a:r>
            </a:p>
            <a:p>
              <a:pPr marL="342900" indent="-342900">
                <a:spcAft>
                  <a:spcPts val="600"/>
                </a:spcAft>
                <a:buClr>
                  <a:srgbClr val="879198"/>
                </a:buClr>
                <a:buFont typeface="Arial" panose="020B0604020202020204" pitchFamily="34" charset="0"/>
                <a:buChar char="•"/>
              </a:pPr>
              <a:r>
                <a:rPr lang="en-US" sz="2400" dirty="0">
                  <a:solidFill>
                    <a:srgbClr val="879198"/>
                  </a:solidFill>
                  <a:latin typeface="Open Sans" panose="020B0606030504020204" pitchFamily="34" charset="0"/>
                  <a:ea typeface="Open Sans" panose="020B0606030504020204" pitchFamily="34" charset="0"/>
                  <a:cs typeface="Open Sans" panose="020B0606030504020204" pitchFamily="34" charset="0"/>
                </a:rPr>
                <a:t>Foster Youth in Action</a:t>
              </a:r>
            </a:p>
            <a:p>
              <a:pPr marL="342900" indent="-342900">
                <a:spcAft>
                  <a:spcPts val="600"/>
                </a:spcAft>
                <a:buClr>
                  <a:srgbClr val="879198"/>
                </a:buClr>
                <a:buFont typeface="Arial" panose="020B0604020202020204" pitchFamily="34" charset="0"/>
                <a:buChar char="•"/>
              </a:pPr>
              <a:r>
                <a:rPr lang="en-US" sz="2400" dirty="0">
                  <a:solidFill>
                    <a:srgbClr val="879198"/>
                  </a:solidFill>
                  <a:latin typeface="Open Sans" panose="020B0606030504020204" pitchFamily="34" charset="0"/>
                  <a:ea typeface="Open Sans" panose="020B0606030504020204" pitchFamily="34" charset="0"/>
                  <a:cs typeface="Open Sans" panose="020B0606030504020204" pitchFamily="34" charset="0"/>
                </a:rPr>
                <a:t>CCAI</a:t>
              </a:r>
            </a:p>
            <a:p>
              <a:pPr marL="342900" indent="-342900">
                <a:spcAft>
                  <a:spcPts val="600"/>
                </a:spcAft>
                <a:buClr>
                  <a:srgbClr val="879198"/>
                </a:buClr>
                <a:buFont typeface="Arial" panose="020B0604020202020204" pitchFamily="34" charset="0"/>
                <a:buChar char="•"/>
              </a:pPr>
              <a:r>
                <a:rPr lang="en-US" sz="2400" dirty="0">
                  <a:solidFill>
                    <a:srgbClr val="879198"/>
                  </a:solidFill>
                  <a:latin typeface="Open Sans" panose="020B0606030504020204" pitchFamily="34" charset="0"/>
                  <a:ea typeface="Open Sans" panose="020B0606030504020204" pitchFamily="34" charset="0"/>
                  <a:cs typeface="Open Sans" panose="020B0606030504020204" pitchFamily="34" charset="0"/>
                </a:rPr>
                <a:t>Mocking Bird Society</a:t>
              </a:r>
            </a:p>
            <a:p>
              <a:pPr marL="342900" indent="-342900">
                <a:spcAft>
                  <a:spcPts val="600"/>
                </a:spcAft>
                <a:buClr>
                  <a:srgbClr val="879198"/>
                </a:buClr>
                <a:buFont typeface="Arial" panose="020B0604020202020204" pitchFamily="34" charset="0"/>
                <a:buChar char="•"/>
              </a:pPr>
              <a:r>
                <a:rPr lang="en-US" sz="2400" dirty="0">
                  <a:solidFill>
                    <a:srgbClr val="879198"/>
                  </a:solidFill>
                  <a:latin typeface="Open Sans" panose="020B0606030504020204" pitchFamily="34" charset="0"/>
                  <a:ea typeface="Open Sans" panose="020B0606030504020204" pitchFamily="34" charset="0"/>
                  <a:cs typeface="Open Sans" panose="020B0606030504020204" pitchFamily="34" charset="0"/>
                </a:rPr>
                <a:t>Youth MOVE National</a:t>
              </a:r>
            </a:p>
          </p:txBody>
        </p:sp>
      </p:grpSp>
    </p:spTree>
    <p:extLst>
      <p:ext uri="{BB962C8B-B14F-4D97-AF65-F5344CB8AC3E}">
        <p14:creationId xmlns:p14="http://schemas.microsoft.com/office/powerpoint/2010/main" val="50853589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ED1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771385" y="472440"/>
            <a:ext cx="10680867" cy="5867400"/>
          </a:xfrm>
          <a:prstGeom prst="roundRect">
            <a:avLst>
              <a:gd name="adj" fmla="val 8504"/>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7" name="TextBox 6"/>
          <p:cNvSpPr txBox="1"/>
          <p:nvPr/>
        </p:nvSpPr>
        <p:spPr>
          <a:xfrm>
            <a:off x="1674898" y="2421744"/>
            <a:ext cx="8274644" cy="2985430"/>
          </a:xfrm>
          <a:prstGeom prst="rect">
            <a:avLst/>
          </a:prstGeom>
          <a:noFill/>
          <a:ln w="57150" cap="rnd">
            <a:noFill/>
          </a:ln>
        </p:spPr>
        <p:txBody>
          <a:bodyPr wrap="square" rtlCol="0">
            <a:spAutoFit/>
          </a:bodyPr>
          <a:lstStyle/>
          <a:p>
            <a:r>
              <a:rPr lang="en-US" sz="6000" b="1" dirty="0">
                <a:solidFill>
                  <a:srgbClr val="ED1849"/>
                </a:solidFill>
                <a:latin typeface="Open Sans" panose="020B0606030504020204" pitchFamily="34" charset="0"/>
                <a:ea typeface="Open Sans" panose="020B0606030504020204" pitchFamily="34" charset="0"/>
                <a:cs typeface="Open Sans" panose="020B0606030504020204" pitchFamily="34" charset="0"/>
              </a:rPr>
              <a:t>People Like Me</a:t>
            </a:r>
            <a:endParaRPr lang="en-US" sz="4000" b="1" dirty="0">
              <a:solidFill>
                <a:srgbClr val="ED1849"/>
              </a:solidFill>
              <a:latin typeface="Open Sans" panose="020B0606030504020204" pitchFamily="34" charset="0"/>
              <a:ea typeface="Open Sans" panose="020B0606030504020204" pitchFamily="34" charset="0"/>
              <a:cs typeface="Open Sans" panose="020B0606030504020204" pitchFamily="34" charset="0"/>
            </a:endParaRPr>
          </a:p>
          <a:p>
            <a:endParaRPr lang="en-US" sz="2000" dirty="0">
              <a:solidFill>
                <a:srgbClr val="879198"/>
              </a:solidFill>
              <a:latin typeface="Open Sans" panose="020B0606030504020204" pitchFamily="34" charset="0"/>
              <a:ea typeface="Open Sans" panose="020B0606030504020204" pitchFamily="34" charset="0"/>
              <a:cs typeface="Open Sans" panose="020B0606030504020204" pitchFamily="34" charset="0"/>
            </a:endParaRPr>
          </a:p>
          <a:p>
            <a:r>
              <a:rPr lang="en-US" sz="3600" dirty="0">
                <a:solidFill>
                  <a:srgbClr val="879198"/>
                </a:solidFill>
                <a:latin typeface="Open Sans" panose="020B0606030504020204" pitchFamily="34" charset="0"/>
                <a:ea typeface="Open Sans" panose="020B0606030504020204" pitchFamily="34" charset="0"/>
                <a:cs typeface="Open Sans" panose="020B0606030504020204" pitchFamily="34" charset="0"/>
              </a:rPr>
              <a:t>These influential people were in foster care. We want to introduce </a:t>
            </a:r>
            <a:br>
              <a:rPr lang="en-US" sz="3600" dirty="0">
                <a:solidFill>
                  <a:srgbClr val="879198"/>
                </a:solidFill>
                <a:latin typeface="Open Sans" panose="020B0606030504020204" pitchFamily="34" charset="0"/>
                <a:ea typeface="Open Sans" panose="020B0606030504020204" pitchFamily="34" charset="0"/>
                <a:cs typeface="Open Sans" panose="020B0606030504020204" pitchFamily="34" charset="0"/>
              </a:rPr>
            </a:br>
            <a:r>
              <a:rPr lang="en-US" sz="3600" dirty="0">
                <a:solidFill>
                  <a:srgbClr val="879198"/>
                </a:solidFill>
                <a:latin typeface="Open Sans" panose="020B0606030504020204" pitchFamily="34" charset="0"/>
                <a:ea typeface="Open Sans" panose="020B0606030504020204" pitchFamily="34" charset="0"/>
                <a:cs typeface="Open Sans" panose="020B0606030504020204" pitchFamily="34" charset="0"/>
              </a:rPr>
              <a:t>you to them!</a:t>
            </a:r>
            <a:endParaRPr lang="en-US" sz="3600" b="1" dirty="0">
              <a:solidFill>
                <a:srgbClr val="879198"/>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8785" y="798742"/>
            <a:ext cx="4088726" cy="847482"/>
          </a:xfrm>
          <a:prstGeom prst="rect">
            <a:avLst/>
          </a:prstGeom>
        </p:spPr>
      </p:pic>
    </p:spTree>
    <p:extLst>
      <p:ext uri="{BB962C8B-B14F-4D97-AF65-F5344CB8AC3E}">
        <p14:creationId xmlns:p14="http://schemas.microsoft.com/office/powerpoint/2010/main" val="523138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ED1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939149" y="2274838"/>
            <a:ext cx="5234537" cy="2308324"/>
          </a:xfrm>
          <a:prstGeom prst="rect">
            <a:avLst/>
          </a:prstGeom>
          <a:noFill/>
          <a:ln w="57150" cap="rnd">
            <a:noFill/>
          </a:ln>
        </p:spPr>
        <p:txBody>
          <a:bodyPr wrap="square" rtlCol="0">
            <a:spAutoFit/>
          </a:bodyPr>
          <a:lstStyle/>
          <a:p>
            <a:r>
              <a:rPr lang="en-US" sz="4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Who will history </a:t>
            </a:r>
          </a:p>
          <a:p>
            <a:r>
              <a:rPr lang="en-US" sz="4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remember </a:t>
            </a:r>
          </a:p>
          <a:p>
            <a:r>
              <a:rPr lang="en-US" sz="4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from this time?</a:t>
            </a:r>
            <a:endParaRPr lang="en-US" sz="48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Google Shape;166;p11"/>
          <p:cNvSpPr/>
          <p:nvPr/>
        </p:nvSpPr>
        <p:spPr>
          <a:xfrm>
            <a:off x="0" y="0"/>
            <a:ext cx="1447800" cy="6858000"/>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0" name="Google Shape;167;p11"/>
          <p:cNvPicPr preferRelativeResize="0"/>
          <p:nvPr/>
        </p:nvPicPr>
        <p:blipFill>
          <a:blip r:embed="rId3">
            <a:extLst>
              <a:ext uri="{28A0092B-C50C-407E-A947-70E740481C1C}">
                <a14:useLocalDpi xmlns:a14="http://schemas.microsoft.com/office/drawing/2010/main" val="0"/>
              </a:ext>
            </a:extLst>
          </a:blip>
          <a:stretch>
            <a:fillRect/>
          </a:stretch>
        </p:blipFill>
        <p:spPr>
          <a:xfrm>
            <a:off x="376059" y="5829300"/>
            <a:ext cx="661378" cy="738884"/>
          </a:xfrm>
          <a:prstGeom prst="rect">
            <a:avLst/>
          </a:prstGeom>
          <a:noFill/>
          <a:ln>
            <a:noFill/>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9427" y="783771"/>
            <a:ext cx="4331977" cy="5414971"/>
          </a:xfrm>
          <a:prstGeom prst="roundRect">
            <a:avLst>
              <a:gd name="adj" fmla="val 7369"/>
            </a:avLst>
          </a:prstGeom>
          <a:ln w="57150">
            <a:solidFill>
              <a:srgbClr val="B3B9BD"/>
            </a:solidFill>
          </a:ln>
        </p:spPr>
      </p:pic>
    </p:spTree>
    <p:extLst>
      <p:ext uri="{BB962C8B-B14F-4D97-AF65-F5344CB8AC3E}">
        <p14:creationId xmlns:p14="http://schemas.microsoft.com/office/powerpoint/2010/main" val="2452522353"/>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ED1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490" t="50042" r="1272" b="11019"/>
          <a:stretch/>
        </p:blipFill>
        <p:spPr>
          <a:xfrm>
            <a:off x="576943" y="721514"/>
            <a:ext cx="10929257" cy="5414971"/>
          </a:xfrm>
          <a:prstGeom prst="roundRect">
            <a:avLst>
              <a:gd name="adj" fmla="val 7369"/>
            </a:avLst>
          </a:prstGeom>
          <a:ln w="57150">
            <a:solidFill>
              <a:srgbClr val="B3B9BD"/>
            </a:solidFill>
          </a:ln>
        </p:spPr>
      </p:pic>
      <p:sp>
        <p:nvSpPr>
          <p:cNvPr id="12" name="TextBox 11"/>
          <p:cNvSpPr txBox="1"/>
          <p:nvPr/>
        </p:nvSpPr>
        <p:spPr>
          <a:xfrm>
            <a:off x="3019776" y="4512084"/>
            <a:ext cx="5886216" cy="1323439"/>
          </a:xfrm>
          <a:prstGeom prst="rect">
            <a:avLst/>
          </a:prstGeom>
          <a:noFill/>
          <a:ln w="57150" cap="rnd">
            <a:noFill/>
          </a:ln>
          <a:effectLst/>
        </p:spPr>
        <p:txBody>
          <a:bodyPr wrap="square" rtlCol="0">
            <a:spAutoFit/>
          </a:bodyPr>
          <a:lstStyle/>
          <a:p>
            <a:r>
              <a:rPr lang="en-US" sz="4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It could be </a:t>
            </a:r>
            <a:r>
              <a:rPr lang="en-US" sz="8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a:t>
            </a:r>
            <a:endParaRPr lang="en-US" sz="4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25266922"/>
      </p:ext>
    </p:extLst>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7464" t="22391" r="24757" b="23947"/>
          <a:stretch/>
        </p:blipFill>
        <p:spPr>
          <a:xfrm>
            <a:off x="-38100" y="-55880"/>
            <a:ext cx="12230099" cy="568379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7315" y="5831985"/>
            <a:ext cx="3177666" cy="658644"/>
          </a:xfrm>
          <a:prstGeom prst="rect">
            <a:avLst/>
          </a:prstGeom>
        </p:spPr>
      </p:pic>
      <p:sp>
        <p:nvSpPr>
          <p:cNvPr id="4" name="Rounded Rectangle 3"/>
          <p:cNvSpPr/>
          <p:nvPr/>
        </p:nvSpPr>
        <p:spPr>
          <a:xfrm>
            <a:off x="1132114" y="3973286"/>
            <a:ext cx="2340429" cy="838200"/>
          </a:xfrm>
          <a:prstGeom prst="roundRect">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5" name="TextBox 4"/>
          <p:cNvSpPr txBox="1"/>
          <p:nvPr/>
        </p:nvSpPr>
        <p:spPr>
          <a:xfrm>
            <a:off x="1132114" y="4130776"/>
            <a:ext cx="2313214" cy="523220"/>
          </a:xfrm>
          <a:prstGeom prst="rect">
            <a:avLst/>
          </a:prstGeom>
          <a:noFill/>
          <a:ln w="57150" cap="rnd">
            <a:noFill/>
          </a:ln>
        </p:spPr>
        <p:txBody>
          <a:bodyPr wrap="square" rtlCol="0">
            <a:spAutoFit/>
          </a:bodyPr>
          <a:lstStyle/>
          <a:p>
            <a:pPr algn="ctr"/>
            <a:r>
              <a:rPr lang="en-US" sz="28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Speak Up</a:t>
            </a:r>
          </a:p>
        </p:txBody>
      </p:sp>
      <p:sp>
        <p:nvSpPr>
          <p:cNvPr id="7" name="Rounded Rectangle 6"/>
          <p:cNvSpPr/>
          <p:nvPr/>
        </p:nvSpPr>
        <p:spPr>
          <a:xfrm>
            <a:off x="489856" y="2318658"/>
            <a:ext cx="2340429" cy="838200"/>
          </a:xfrm>
          <a:prstGeom prst="roundRect">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8" name="TextBox 7"/>
          <p:cNvSpPr txBox="1"/>
          <p:nvPr/>
        </p:nvSpPr>
        <p:spPr>
          <a:xfrm>
            <a:off x="489856" y="2476148"/>
            <a:ext cx="2313214" cy="523220"/>
          </a:xfrm>
          <a:prstGeom prst="rect">
            <a:avLst/>
          </a:prstGeom>
          <a:noFill/>
          <a:ln w="57150" cap="rnd">
            <a:noFill/>
          </a:ln>
        </p:spPr>
        <p:txBody>
          <a:bodyPr wrap="square" rtlCol="0">
            <a:spAutoFit/>
          </a:bodyPr>
          <a:lstStyle/>
          <a:p>
            <a:pPr algn="ctr"/>
            <a:r>
              <a:rPr lang="en-US" sz="28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Inspire</a:t>
            </a:r>
          </a:p>
        </p:txBody>
      </p:sp>
      <p:sp>
        <p:nvSpPr>
          <p:cNvPr id="9" name="Rounded Rectangle 8"/>
          <p:cNvSpPr/>
          <p:nvPr/>
        </p:nvSpPr>
        <p:spPr>
          <a:xfrm>
            <a:off x="1567542" y="712289"/>
            <a:ext cx="2340429" cy="838200"/>
          </a:xfrm>
          <a:prstGeom prst="roundRect">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10" name="TextBox 9"/>
          <p:cNvSpPr txBox="1"/>
          <p:nvPr/>
        </p:nvSpPr>
        <p:spPr>
          <a:xfrm>
            <a:off x="1567542" y="869779"/>
            <a:ext cx="2313214" cy="523220"/>
          </a:xfrm>
          <a:prstGeom prst="rect">
            <a:avLst/>
          </a:prstGeom>
          <a:noFill/>
          <a:ln w="57150" cap="rnd">
            <a:noFill/>
          </a:ln>
        </p:spPr>
        <p:txBody>
          <a:bodyPr wrap="square" rtlCol="0">
            <a:spAutoFit/>
          </a:bodyPr>
          <a:lstStyle/>
          <a:p>
            <a:pPr algn="ctr"/>
            <a:r>
              <a:rPr lang="en-US" sz="28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Legends</a:t>
            </a:r>
          </a:p>
        </p:txBody>
      </p:sp>
      <p:sp>
        <p:nvSpPr>
          <p:cNvPr id="11" name="Rounded Rectangle 10"/>
          <p:cNvSpPr/>
          <p:nvPr/>
        </p:nvSpPr>
        <p:spPr>
          <a:xfrm>
            <a:off x="8066314" y="712289"/>
            <a:ext cx="2340429" cy="838200"/>
          </a:xfrm>
          <a:prstGeom prst="roundRect">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12" name="TextBox 11"/>
          <p:cNvSpPr txBox="1"/>
          <p:nvPr/>
        </p:nvSpPr>
        <p:spPr>
          <a:xfrm>
            <a:off x="8066314" y="869779"/>
            <a:ext cx="2313214" cy="523220"/>
          </a:xfrm>
          <a:prstGeom prst="rect">
            <a:avLst/>
          </a:prstGeom>
          <a:noFill/>
          <a:ln w="57150" cap="rnd">
            <a:noFill/>
          </a:ln>
        </p:spPr>
        <p:txBody>
          <a:bodyPr wrap="square" rtlCol="0">
            <a:spAutoFit/>
          </a:bodyPr>
          <a:lstStyle/>
          <a:p>
            <a:pPr algn="ctr"/>
            <a:r>
              <a:rPr lang="en-US" sz="28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Grass Roots</a:t>
            </a:r>
          </a:p>
        </p:txBody>
      </p:sp>
      <p:sp>
        <p:nvSpPr>
          <p:cNvPr id="13" name="Rounded Rectangle 12"/>
          <p:cNvSpPr/>
          <p:nvPr/>
        </p:nvSpPr>
        <p:spPr>
          <a:xfrm>
            <a:off x="8969828" y="2318658"/>
            <a:ext cx="2340429" cy="838200"/>
          </a:xfrm>
          <a:prstGeom prst="roundRect">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14" name="TextBox 13"/>
          <p:cNvSpPr txBox="1"/>
          <p:nvPr/>
        </p:nvSpPr>
        <p:spPr>
          <a:xfrm>
            <a:off x="8969828" y="2476148"/>
            <a:ext cx="2313214" cy="523220"/>
          </a:xfrm>
          <a:prstGeom prst="rect">
            <a:avLst/>
          </a:prstGeom>
          <a:noFill/>
          <a:ln w="57150" cap="rnd">
            <a:noFill/>
          </a:ln>
        </p:spPr>
        <p:txBody>
          <a:bodyPr wrap="square" rtlCol="0">
            <a:spAutoFit/>
          </a:bodyPr>
          <a:lstStyle/>
          <a:p>
            <a:pPr algn="ctr"/>
            <a:r>
              <a:rPr lang="en-US" sz="28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Foster Care</a:t>
            </a:r>
          </a:p>
        </p:txBody>
      </p:sp>
      <p:sp>
        <p:nvSpPr>
          <p:cNvPr id="15" name="Rounded Rectangle 14"/>
          <p:cNvSpPr/>
          <p:nvPr/>
        </p:nvSpPr>
        <p:spPr>
          <a:xfrm>
            <a:off x="8382000" y="3973286"/>
            <a:ext cx="2340429" cy="838200"/>
          </a:xfrm>
          <a:prstGeom prst="roundRect">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16" name="TextBox 15"/>
          <p:cNvSpPr txBox="1"/>
          <p:nvPr/>
        </p:nvSpPr>
        <p:spPr>
          <a:xfrm>
            <a:off x="8382000" y="4130776"/>
            <a:ext cx="2313214" cy="523220"/>
          </a:xfrm>
          <a:prstGeom prst="rect">
            <a:avLst/>
          </a:prstGeom>
          <a:noFill/>
          <a:ln w="57150" cap="rnd">
            <a:noFill/>
          </a:ln>
        </p:spPr>
        <p:txBody>
          <a:bodyPr wrap="square" rtlCol="0">
            <a:spAutoFit/>
          </a:bodyPr>
          <a:lstStyle/>
          <a:p>
            <a:pPr algn="ctr"/>
            <a:r>
              <a:rPr lang="en-US" sz="28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Launch</a:t>
            </a:r>
          </a:p>
        </p:txBody>
      </p:sp>
    </p:spTree>
    <p:extLst>
      <p:ext uri="{BB962C8B-B14F-4D97-AF65-F5344CB8AC3E}">
        <p14:creationId xmlns:p14="http://schemas.microsoft.com/office/powerpoint/2010/main" val="389820272"/>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7"/>
          <p:cNvSpPr/>
          <p:nvPr/>
        </p:nvSpPr>
        <p:spPr>
          <a:xfrm>
            <a:off x="0" y="4798423"/>
            <a:ext cx="12192000" cy="2059577"/>
          </a:xfrm>
          <a:prstGeom prst="rect">
            <a:avLst/>
          </a:prstGeom>
          <a:solidFill>
            <a:srgbClr val="E5194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13" name="Google Shape;213;p17"/>
          <p:cNvPicPr preferRelativeResize="0"/>
          <p:nvPr/>
        </p:nvPicPr>
        <p:blipFill rotWithShape="1">
          <a:blip r:embed="rId3">
            <a:alphaModFix/>
          </a:blip>
          <a:srcRect/>
          <a:stretch/>
        </p:blipFill>
        <p:spPr>
          <a:xfrm>
            <a:off x="2066066" y="1062447"/>
            <a:ext cx="8245972" cy="2061493"/>
          </a:xfrm>
          <a:prstGeom prst="rect">
            <a:avLst/>
          </a:prstGeom>
          <a:noFill/>
          <a:ln>
            <a:noFill/>
          </a:ln>
        </p:spPr>
      </p:pic>
      <p:sp>
        <p:nvSpPr>
          <p:cNvPr id="214" name="Google Shape;214;p17"/>
          <p:cNvSpPr txBox="1"/>
          <p:nvPr/>
        </p:nvSpPr>
        <p:spPr>
          <a:xfrm>
            <a:off x="2644119" y="3328036"/>
            <a:ext cx="7089866"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757070"/>
                </a:solidFill>
                <a:latin typeface="Open Sans SemiBold"/>
                <a:ea typeface="Open Sans SemiBold"/>
                <a:cs typeface="Open Sans SemiBold"/>
                <a:sym typeface="Open Sans SemiBold"/>
              </a:rPr>
              <a:t>fgi4kids.org</a:t>
            </a:r>
            <a:endParaRPr sz="2800">
              <a:solidFill>
                <a:srgbClr val="757070"/>
              </a:solidFill>
              <a:latin typeface="Open Sans SemiBold"/>
              <a:ea typeface="Open Sans SemiBold"/>
              <a:cs typeface="Open Sans SemiBold"/>
              <a:sym typeface="Open Sans SemiBold"/>
            </a:endParaRPr>
          </a:p>
        </p:txBody>
      </p:sp>
      <p:sp>
        <p:nvSpPr>
          <p:cNvPr id="215" name="Google Shape;215;p17"/>
          <p:cNvSpPr txBox="1"/>
          <p:nvPr/>
        </p:nvSpPr>
        <p:spPr>
          <a:xfrm>
            <a:off x="1191491" y="5366546"/>
            <a:ext cx="9901382"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dirty="0">
                <a:solidFill>
                  <a:schemeClr val="lt1"/>
                </a:solidFill>
                <a:latin typeface="Open Sans SemiBold"/>
                <a:ea typeface="Open Sans SemiBold"/>
                <a:cs typeface="Open Sans SemiBold"/>
                <a:sym typeface="Open Sans SemiBold"/>
              </a:rPr>
              <a:t>Thank you for participating!</a:t>
            </a:r>
            <a:endParaRPr sz="3600" dirty="0">
              <a:solidFill>
                <a:schemeClr val="lt1"/>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1630464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5"/>
                                        </p:tgtEl>
                                        <p:attrNameLst>
                                          <p:attrName>style.visibility</p:attrName>
                                        </p:attrNameLst>
                                      </p:cBhvr>
                                      <p:to>
                                        <p:strVal val="visible"/>
                                      </p:to>
                                    </p:set>
                                    <p:animEffect transition="in" filter="fade">
                                      <p:cBhvr>
                                        <p:cTn id="7" dur="5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7" name="Rectangle 6"/>
          <p:cNvSpPr/>
          <p:nvPr/>
        </p:nvSpPr>
        <p:spPr>
          <a:xfrm>
            <a:off x="1" y="0"/>
            <a:ext cx="12191999" cy="6858000"/>
          </a:xfrm>
          <a:prstGeom prst="rect">
            <a:avLst/>
          </a:prstGeom>
          <a:solidFill>
            <a:srgbClr val="ED1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4282440" y="-55880"/>
            <a:ext cx="16474439" cy="8194040"/>
            <a:chOff x="-4282440" y="-55880"/>
            <a:chExt cx="16474439" cy="819404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587" t="22391" r="24757" b="247"/>
            <a:stretch/>
          </p:blipFill>
          <p:spPr>
            <a:xfrm>
              <a:off x="-4282440" y="-55880"/>
              <a:ext cx="16474439" cy="8194040"/>
            </a:xfrm>
            <a:prstGeom prst="rect">
              <a:avLst/>
            </a:prstGeom>
          </p:spPr>
        </p:pic>
        <p:sp>
          <p:nvSpPr>
            <p:cNvPr id="4" name="Rounded Rectangle 3"/>
            <p:cNvSpPr/>
            <p:nvPr/>
          </p:nvSpPr>
          <p:spPr>
            <a:xfrm>
              <a:off x="1132114" y="3973286"/>
              <a:ext cx="2340429" cy="838200"/>
            </a:xfrm>
            <a:prstGeom prst="roundRect">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5" name="TextBox 4"/>
            <p:cNvSpPr txBox="1"/>
            <p:nvPr/>
          </p:nvSpPr>
          <p:spPr>
            <a:xfrm>
              <a:off x="1132114" y="4130776"/>
              <a:ext cx="2313214" cy="523220"/>
            </a:xfrm>
            <a:prstGeom prst="rect">
              <a:avLst/>
            </a:prstGeom>
            <a:noFill/>
            <a:ln w="57150" cap="rnd">
              <a:noFill/>
            </a:ln>
          </p:spPr>
          <p:txBody>
            <a:bodyPr wrap="square" rtlCol="0">
              <a:spAutoFit/>
            </a:bodyPr>
            <a:lstStyle/>
            <a:p>
              <a:pPr algn="ctr"/>
              <a:r>
                <a:rPr lang="en-US" sz="28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Speak Up</a:t>
              </a:r>
            </a:p>
          </p:txBody>
        </p:sp>
      </p:grpSp>
    </p:spTree>
    <p:extLst>
      <p:ext uri="{BB962C8B-B14F-4D97-AF65-F5344CB8AC3E}">
        <p14:creationId xmlns:p14="http://schemas.microsoft.com/office/powerpoint/2010/main" val="3498309594"/>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50000" fill="hold" nodeType="withEffect">
                                  <p:stCondLst>
                                    <p:cond delay="0"/>
                                  </p:stCondLst>
                                  <p:childTnLst>
                                    <p:animMotion origin="layout" path="M 1.04167E-6 -3.7037E-7 L 0.30872 -0.11134 " pathEditMode="relative" rAng="0" ptsTypes="AA">
                                      <p:cBhvr>
                                        <p:cTn id="6" dur="1000" fill="hold"/>
                                        <p:tgtEl>
                                          <p:spTgt spid="6"/>
                                        </p:tgtEl>
                                        <p:attrNameLst>
                                          <p:attrName>ppt_x</p:attrName>
                                          <p:attrName>ppt_y</p:attrName>
                                        </p:attrNameLst>
                                      </p:cBhvr>
                                      <p:rCtr x="15430" y="-557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33715" t="25372" r="8506" b="25324"/>
          <a:stretch/>
        </p:blipFill>
        <p:spPr>
          <a:xfrm>
            <a:off x="-38100" y="-55880"/>
            <a:ext cx="12230099" cy="522223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0127" y="5354269"/>
            <a:ext cx="4852196" cy="1005728"/>
          </a:xfrm>
          <a:prstGeom prst="rect">
            <a:avLst/>
          </a:prstGeom>
        </p:spPr>
      </p:pic>
      <p:sp>
        <p:nvSpPr>
          <p:cNvPr id="5" name="Google Shape;86;p1"/>
          <p:cNvSpPr txBox="1"/>
          <p:nvPr/>
        </p:nvSpPr>
        <p:spPr>
          <a:xfrm>
            <a:off x="5094514" y="2313839"/>
            <a:ext cx="6970486" cy="923289"/>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5400" b="0" i="0" u="none" strike="noStrike" cap="none" dirty="0">
                <a:solidFill>
                  <a:schemeClr val="bg1"/>
                </a:solidFill>
                <a:latin typeface="Open Sans SemiBold"/>
                <a:ea typeface="Open Sans SemiBold"/>
                <a:cs typeface="Open Sans SemiBold"/>
                <a:sym typeface="Open Sans SemiBold"/>
              </a:rPr>
              <a:t>Advocacy in Action</a:t>
            </a:r>
            <a:endParaRPr sz="5400" dirty="0">
              <a:solidFill>
                <a:schemeClr val="bg1"/>
              </a:solidFill>
              <a:latin typeface="Open Sans SemiBold"/>
              <a:ea typeface="Open Sans SemiBold"/>
              <a:cs typeface="Open Sans SemiBold"/>
              <a:sym typeface="Open Sans SemiBold"/>
            </a:endParaRPr>
          </a:p>
        </p:txBody>
      </p:sp>
      <p:sp>
        <p:nvSpPr>
          <p:cNvPr id="6" name="Google Shape;86;p1"/>
          <p:cNvSpPr txBox="1"/>
          <p:nvPr/>
        </p:nvSpPr>
        <p:spPr>
          <a:xfrm>
            <a:off x="5094514" y="3278454"/>
            <a:ext cx="6106886" cy="64629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3600" b="0" i="0" u="none" strike="noStrike" cap="none" spc="300" dirty="0">
                <a:solidFill>
                  <a:schemeClr val="bg1"/>
                </a:solidFill>
                <a:latin typeface="Open Sans SemiBold"/>
                <a:ea typeface="Open Sans SemiBold"/>
                <a:cs typeface="Open Sans SemiBold"/>
                <a:sym typeface="Open Sans SemiBold"/>
              </a:rPr>
              <a:t>Session 2</a:t>
            </a:r>
            <a:endParaRPr sz="3600" spc="300" dirty="0">
              <a:solidFill>
                <a:schemeClr val="bg1"/>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249772145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7464" t="22391" r="24757" b="23947"/>
          <a:stretch/>
        </p:blipFill>
        <p:spPr>
          <a:xfrm>
            <a:off x="-38100" y="-55880"/>
            <a:ext cx="12230099" cy="568379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7315" y="5831985"/>
            <a:ext cx="3177666" cy="658644"/>
          </a:xfrm>
          <a:prstGeom prst="rect">
            <a:avLst/>
          </a:prstGeom>
        </p:spPr>
      </p:pic>
      <p:sp>
        <p:nvSpPr>
          <p:cNvPr id="4" name="Rounded Rectangle 3"/>
          <p:cNvSpPr/>
          <p:nvPr/>
        </p:nvSpPr>
        <p:spPr>
          <a:xfrm>
            <a:off x="1132114" y="3973286"/>
            <a:ext cx="2340429" cy="838200"/>
          </a:xfrm>
          <a:prstGeom prst="roundRect">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5" name="TextBox 4"/>
          <p:cNvSpPr txBox="1"/>
          <p:nvPr/>
        </p:nvSpPr>
        <p:spPr>
          <a:xfrm>
            <a:off x="1132114" y="4130776"/>
            <a:ext cx="2313214" cy="523220"/>
          </a:xfrm>
          <a:prstGeom prst="rect">
            <a:avLst/>
          </a:prstGeom>
          <a:noFill/>
          <a:ln w="57150" cap="rnd">
            <a:noFill/>
          </a:ln>
        </p:spPr>
        <p:txBody>
          <a:bodyPr wrap="square" rtlCol="0">
            <a:spAutoFit/>
          </a:bodyPr>
          <a:lstStyle/>
          <a:p>
            <a:pPr algn="ctr"/>
            <a:r>
              <a:rPr lang="en-US" sz="28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Speak Up</a:t>
            </a:r>
          </a:p>
        </p:txBody>
      </p:sp>
      <p:sp>
        <p:nvSpPr>
          <p:cNvPr id="7" name="Rounded Rectangle 6"/>
          <p:cNvSpPr/>
          <p:nvPr/>
        </p:nvSpPr>
        <p:spPr>
          <a:xfrm>
            <a:off x="489856" y="2318658"/>
            <a:ext cx="2340429" cy="838200"/>
          </a:xfrm>
          <a:prstGeom prst="roundRect">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8" name="TextBox 7"/>
          <p:cNvSpPr txBox="1"/>
          <p:nvPr/>
        </p:nvSpPr>
        <p:spPr>
          <a:xfrm>
            <a:off x="489856" y="2476148"/>
            <a:ext cx="2313214" cy="523220"/>
          </a:xfrm>
          <a:prstGeom prst="rect">
            <a:avLst/>
          </a:prstGeom>
          <a:noFill/>
          <a:ln w="57150" cap="rnd">
            <a:noFill/>
          </a:ln>
        </p:spPr>
        <p:txBody>
          <a:bodyPr wrap="square" rtlCol="0">
            <a:spAutoFit/>
          </a:bodyPr>
          <a:lstStyle/>
          <a:p>
            <a:pPr algn="ctr"/>
            <a:r>
              <a:rPr lang="en-US" sz="28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Inspire</a:t>
            </a:r>
          </a:p>
        </p:txBody>
      </p:sp>
      <p:sp>
        <p:nvSpPr>
          <p:cNvPr id="9" name="Rounded Rectangle 8"/>
          <p:cNvSpPr/>
          <p:nvPr/>
        </p:nvSpPr>
        <p:spPr>
          <a:xfrm>
            <a:off x="1567542" y="712289"/>
            <a:ext cx="2340429" cy="838200"/>
          </a:xfrm>
          <a:prstGeom prst="roundRect">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10" name="TextBox 9"/>
          <p:cNvSpPr txBox="1"/>
          <p:nvPr/>
        </p:nvSpPr>
        <p:spPr>
          <a:xfrm>
            <a:off x="1567542" y="869779"/>
            <a:ext cx="2313214" cy="523220"/>
          </a:xfrm>
          <a:prstGeom prst="rect">
            <a:avLst/>
          </a:prstGeom>
          <a:noFill/>
          <a:ln w="57150" cap="rnd">
            <a:noFill/>
          </a:ln>
        </p:spPr>
        <p:txBody>
          <a:bodyPr wrap="square" rtlCol="0">
            <a:spAutoFit/>
          </a:bodyPr>
          <a:lstStyle/>
          <a:p>
            <a:pPr algn="ctr"/>
            <a:r>
              <a:rPr lang="en-US" sz="28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Legends</a:t>
            </a:r>
          </a:p>
        </p:txBody>
      </p:sp>
      <p:sp>
        <p:nvSpPr>
          <p:cNvPr id="11" name="Rounded Rectangle 10"/>
          <p:cNvSpPr/>
          <p:nvPr/>
        </p:nvSpPr>
        <p:spPr>
          <a:xfrm>
            <a:off x="8066314" y="712289"/>
            <a:ext cx="2340429" cy="838200"/>
          </a:xfrm>
          <a:prstGeom prst="roundRect">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12" name="TextBox 11"/>
          <p:cNvSpPr txBox="1"/>
          <p:nvPr/>
        </p:nvSpPr>
        <p:spPr>
          <a:xfrm>
            <a:off x="8066314" y="869779"/>
            <a:ext cx="2313214" cy="523220"/>
          </a:xfrm>
          <a:prstGeom prst="rect">
            <a:avLst/>
          </a:prstGeom>
          <a:noFill/>
          <a:ln w="57150" cap="rnd">
            <a:noFill/>
          </a:ln>
        </p:spPr>
        <p:txBody>
          <a:bodyPr wrap="square" rtlCol="0">
            <a:spAutoFit/>
          </a:bodyPr>
          <a:lstStyle/>
          <a:p>
            <a:pPr algn="ctr"/>
            <a:r>
              <a:rPr lang="en-US" sz="2800" b="1" dirty="0">
                <a:solidFill>
                  <a:srgbClr val="ED1849"/>
                </a:solidFill>
                <a:latin typeface="Open Sans" panose="020B0606030504020204" pitchFamily="34" charset="0"/>
                <a:ea typeface="Open Sans" panose="020B0606030504020204" pitchFamily="34" charset="0"/>
                <a:cs typeface="Open Sans" panose="020B0606030504020204" pitchFamily="34" charset="0"/>
              </a:rPr>
              <a:t>Grass Roots</a:t>
            </a:r>
          </a:p>
        </p:txBody>
      </p:sp>
      <p:sp>
        <p:nvSpPr>
          <p:cNvPr id="13" name="Rounded Rectangle 12"/>
          <p:cNvSpPr/>
          <p:nvPr/>
        </p:nvSpPr>
        <p:spPr>
          <a:xfrm>
            <a:off x="8969828" y="2318658"/>
            <a:ext cx="2340429" cy="838200"/>
          </a:xfrm>
          <a:prstGeom prst="roundRect">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14" name="TextBox 13"/>
          <p:cNvSpPr txBox="1"/>
          <p:nvPr/>
        </p:nvSpPr>
        <p:spPr>
          <a:xfrm>
            <a:off x="8969828" y="2476148"/>
            <a:ext cx="2313214" cy="523220"/>
          </a:xfrm>
          <a:prstGeom prst="rect">
            <a:avLst/>
          </a:prstGeom>
          <a:noFill/>
          <a:ln w="57150" cap="rnd">
            <a:noFill/>
          </a:ln>
        </p:spPr>
        <p:txBody>
          <a:bodyPr wrap="square" rtlCol="0">
            <a:spAutoFit/>
          </a:bodyPr>
          <a:lstStyle/>
          <a:p>
            <a:pPr algn="ctr"/>
            <a:r>
              <a:rPr lang="en-US" sz="28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Foster Care</a:t>
            </a:r>
          </a:p>
        </p:txBody>
      </p:sp>
      <p:sp>
        <p:nvSpPr>
          <p:cNvPr id="15" name="Rounded Rectangle 14"/>
          <p:cNvSpPr/>
          <p:nvPr/>
        </p:nvSpPr>
        <p:spPr>
          <a:xfrm>
            <a:off x="8382000" y="3973286"/>
            <a:ext cx="2340429" cy="838200"/>
          </a:xfrm>
          <a:prstGeom prst="roundRect">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16" name="TextBox 15"/>
          <p:cNvSpPr txBox="1"/>
          <p:nvPr/>
        </p:nvSpPr>
        <p:spPr>
          <a:xfrm>
            <a:off x="8382000" y="4130776"/>
            <a:ext cx="2313214" cy="523220"/>
          </a:xfrm>
          <a:prstGeom prst="rect">
            <a:avLst/>
          </a:prstGeom>
          <a:noFill/>
          <a:ln w="57150" cap="rnd">
            <a:noFill/>
          </a:ln>
        </p:spPr>
        <p:txBody>
          <a:bodyPr wrap="square" rtlCol="0">
            <a:spAutoFit/>
          </a:bodyPr>
          <a:lstStyle/>
          <a:p>
            <a:pPr algn="ctr"/>
            <a:r>
              <a:rPr lang="en-US" sz="28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Launch</a:t>
            </a:r>
          </a:p>
        </p:txBody>
      </p:sp>
    </p:spTree>
    <p:extLst>
      <p:ext uri="{BB962C8B-B14F-4D97-AF65-F5344CB8AC3E}">
        <p14:creationId xmlns:p14="http://schemas.microsoft.com/office/powerpoint/2010/main" val="3236731746"/>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15" name="Rectangle 14"/>
          <p:cNvSpPr/>
          <p:nvPr/>
        </p:nvSpPr>
        <p:spPr>
          <a:xfrm>
            <a:off x="1" y="0"/>
            <a:ext cx="12191999" cy="6858000"/>
          </a:xfrm>
          <a:prstGeom prst="rect">
            <a:avLst/>
          </a:prstGeom>
          <a:solidFill>
            <a:srgbClr val="ED1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38100" y="-55880"/>
            <a:ext cx="12230099" cy="5683794"/>
            <a:chOff x="-38100" y="-55880"/>
            <a:chExt cx="12230099" cy="5683794"/>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17464" t="22391" r="24757" b="23947"/>
            <a:stretch/>
          </p:blipFill>
          <p:spPr>
            <a:xfrm>
              <a:off x="-38100" y="-55880"/>
              <a:ext cx="12230099" cy="5683794"/>
            </a:xfrm>
            <a:prstGeom prst="rect">
              <a:avLst/>
            </a:prstGeom>
          </p:spPr>
        </p:pic>
        <p:sp>
          <p:nvSpPr>
            <p:cNvPr id="9" name="Rounded Rectangle 8"/>
            <p:cNvSpPr/>
            <p:nvPr/>
          </p:nvSpPr>
          <p:spPr>
            <a:xfrm>
              <a:off x="8066314" y="712289"/>
              <a:ext cx="2340429" cy="838200"/>
            </a:xfrm>
            <a:prstGeom prst="roundRect">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10" name="TextBox 9"/>
            <p:cNvSpPr txBox="1"/>
            <p:nvPr/>
          </p:nvSpPr>
          <p:spPr>
            <a:xfrm>
              <a:off x="8066314" y="869779"/>
              <a:ext cx="2313214" cy="523220"/>
            </a:xfrm>
            <a:prstGeom prst="rect">
              <a:avLst/>
            </a:prstGeom>
            <a:noFill/>
            <a:ln w="57150" cap="rnd">
              <a:noFill/>
            </a:ln>
          </p:spPr>
          <p:txBody>
            <a:bodyPr wrap="square" rtlCol="0">
              <a:spAutoFit/>
            </a:bodyPr>
            <a:lstStyle/>
            <a:p>
              <a:pPr algn="ctr"/>
              <a:r>
                <a:rPr lang="en-US" sz="2800" b="1" dirty="0">
                  <a:solidFill>
                    <a:srgbClr val="ED1849"/>
                  </a:solidFill>
                  <a:latin typeface="Open Sans" panose="020B0606030504020204" pitchFamily="34" charset="0"/>
                  <a:ea typeface="Open Sans" panose="020B0606030504020204" pitchFamily="34" charset="0"/>
                  <a:cs typeface="Open Sans" panose="020B0606030504020204" pitchFamily="34" charset="0"/>
                </a:rPr>
                <a:t>Grass Roots</a:t>
              </a:r>
            </a:p>
          </p:txBody>
        </p:sp>
      </p:grpSp>
    </p:spTree>
    <p:extLst>
      <p:ext uri="{BB962C8B-B14F-4D97-AF65-F5344CB8AC3E}">
        <p14:creationId xmlns:p14="http://schemas.microsoft.com/office/powerpoint/2010/main" val="2691953503"/>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5E-6 0 L -0.25912 0.27778 " pathEditMode="relative" rAng="0" ptsTypes="AA">
                                      <p:cBhvr>
                                        <p:cTn id="6" dur="2000" fill="hold"/>
                                        <p:tgtEl>
                                          <p:spTgt spid="4"/>
                                        </p:tgtEl>
                                        <p:attrNameLst>
                                          <p:attrName>ppt_x</p:attrName>
                                          <p:attrName>ppt_y</p:attrName>
                                        </p:attrNameLst>
                                      </p:cBhvr>
                                      <p:rCtr x="-12956" y="138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13" name="Picture 12"/>
          <p:cNvPicPr>
            <a:picLocks noChangeAspect="1"/>
          </p:cNvPicPr>
          <p:nvPr/>
        </p:nvPicPr>
        <p:blipFill rotWithShape="1">
          <a:blip r:embed="rId3">
            <a:clrChange>
              <a:clrFrom>
                <a:srgbClr val="5FA100"/>
              </a:clrFrom>
              <a:clrTo>
                <a:srgbClr val="5FA100">
                  <a:alpha val="0"/>
                </a:srgbClr>
              </a:clrTo>
            </a:clrChange>
            <a:extLst>
              <a:ext uri="{BEBA8EAE-BF5A-486C-A8C5-ECC9F3942E4B}">
                <a14:imgProps xmlns:a14="http://schemas.microsoft.com/office/drawing/2010/main">
                  <a14:imgLayer r:embed="rId4">
                    <a14:imgEffect>
                      <a14:saturation sat="76000"/>
                    </a14:imgEffect>
                  </a14:imgLayer>
                </a14:imgProps>
              </a:ext>
              <a:ext uri="{28A0092B-C50C-407E-A947-70E740481C1C}">
                <a14:useLocalDpi xmlns:a14="http://schemas.microsoft.com/office/drawing/2010/main" val="0"/>
              </a:ext>
            </a:extLst>
          </a:blip>
          <a:srcRect l="699" t="8483" r="1198" b="10031"/>
          <a:stretch/>
        </p:blipFill>
        <p:spPr>
          <a:xfrm>
            <a:off x="0" y="0"/>
            <a:ext cx="12384717" cy="6858000"/>
          </a:xfrm>
          <a:prstGeom prst="rect">
            <a:avLst/>
          </a:prstGeom>
          <a:ln w="57150">
            <a:noFill/>
          </a:ln>
          <a:effectLst/>
        </p:spPr>
      </p:pic>
      <p:grpSp>
        <p:nvGrpSpPr>
          <p:cNvPr id="10" name="Group 9"/>
          <p:cNvGrpSpPr/>
          <p:nvPr/>
        </p:nvGrpSpPr>
        <p:grpSpPr>
          <a:xfrm>
            <a:off x="771385" y="472440"/>
            <a:ext cx="10680867" cy="5867400"/>
            <a:chOff x="4759234" y="2799806"/>
            <a:chExt cx="2340429" cy="838200"/>
          </a:xfrm>
        </p:grpSpPr>
        <p:sp>
          <p:nvSpPr>
            <p:cNvPr id="11" name="Rounded Rectangle 10"/>
            <p:cNvSpPr/>
            <p:nvPr/>
          </p:nvSpPr>
          <p:spPr>
            <a:xfrm>
              <a:off x="4759234" y="2799806"/>
              <a:ext cx="2340429" cy="838200"/>
            </a:xfrm>
            <a:prstGeom prst="roundRect">
              <a:avLst>
                <a:gd name="adj" fmla="val 8875"/>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12" name="TextBox 11"/>
            <p:cNvSpPr txBox="1"/>
            <p:nvPr/>
          </p:nvSpPr>
          <p:spPr>
            <a:xfrm>
              <a:off x="4759234" y="3026965"/>
              <a:ext cx="2313214" cy="364935"/>
            </a:xfrm>
            <a:prstGeom prst="rect">
              <a:avLst/>
            </a:prstGeom>
            <a:noFill/>
            <a:ln w="57150" cap="rnd">
              <a:noFill/>
            </a:ln>
          </p:spPr>
          <p:txBody>
            <a:bodyPr wrap="square" rtlCol="0">
              <a:spAutoFit/>
            </a:bodyPr>
            <a:lstStyle/>
            <a:p>
              <a:pPr algn="ctr"/>
              <a:r>
                <a:rPr lang="en-US" sz="80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Getting Back to </a:t>
              </a:r>
              <a:br>
                <a:rPr lang="en-US" sz="8000" b="1" dirty="0">
                  <a:solidFill>
                    <a:srgbClr val="879198"/>
                  </a:solidFill>
                  <a:latin typeface="Open Sans" panose="020B0606030504020204" pitchFamily="34" charset="0"/>
                  <a:ea typeface="Open Sans" panose="020B0606030504020204" pitchFamily="34" charset="0"/>
                  <a:cs typeface="Open Sans" panose="020B0606030504020204" pitchFamily="34" charset="0"/>
                </a:rPr>
              </a:br>
              <a:r>
                <a:rPr lang="en-US" sz="80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our Grass Roots</a:t>
              </a:r>
            </a:p>
          </p:txBody>
        </p:sp>
      </p:grpSp>
    </p:spTree>
    <p:extLst>
      <p:ext uri="{BB962C8B-B14F-4D97-AF65-F5344CB8AC3E}">
        <p14:creationId xmlns:p14="http://schemas.microsoft.com/office/powerpoint/2010/main" val="2544630545"/>
      </p:ext>
    </p:extLst>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13" name="Picture 12"/>
          <p:cNvPicPr>
            <a:picLocks noChangeAspect="1"/>
          </p:cNvPicPr>
          <p:nvPr/>
        </p:nvPicPr>
        <p:blipFill rotWithShape="1">
          <a:blip r:embed="rId3">
            <a:clrChange>
              <a:clrFrom>
                <a:srgbClr val="5FA100"/>
              </a:clrFrom>
              <a:clrTo>
                <a:srgbClr val="5FA100">
                  <a:alpha val="0"/>
                </a:srgbClr>
              </a:clrTo>
            </a:clrChange>
            <a:extLst>
              <a:ext uri="{BEBA8EAE-BF5A-486C-A8C5-ECC9F3942E4B}">
                <a14:imgProps xmlns:a14="http://schemas.microsoft.com/office/drawing/2010/main">
                  <a14:imgLayer r:embed="rId4">
                    <a14:imgEffect>
                      <a14:saturation sat="76000"/>
                    </a14:imgEffect>
                  </a14:imgLayer>
                </a14:imgProps>
              </a:ext>
              <a:ext uri="{28A0092B-C50C-407E-A947-70E740481C1C}">
                <a14:useLocalDpi xmlns:a14="http://schemas.microsoft.com/office/drawing/2010/main" val="0"/>
              </a:ext>
            </a:extLst>
          </a:blip>
          <a:srcRect l="699" t="8483" r="1198" b="10031"/>
          <a:stretch/>
        </p:blipFill>
        <p:spPr>
          <a:xfrm>
            <a:off x="0" y="0"/>
            <a:ext cx="12384717" cy="6858000"/>
          </a:xfrm>
          <a:prstGeom prst="rect">
            <a:avLst/>
          </a:prstGeom>
          <a:ln w="57150">
            <a:noFill/>
          </a:ln>
          <a:effectLst/>
        </p:spPr>
      </p:pic>
      <p:sp>
        <p:nvSpPr>
          <p:cNvPr id="11" name="Rounded Rectangle 10"/>
          <p:cNvSpPr/>
          <p:nvPr/>
        </p:nvSpPr>
        <p:spPr>
          <a:xfrm>
            <a:off x="771385" y="472440"/>
            <a:ext cx="10680867" cy="5867400"/>
          </a:xfrm>
          <a:prstGeom prst="roundRect">
            <a:avLst>
              <a:gd name="adj" fmla="val 9060"/>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6" name="TextBox 5"/>
          <p:cNvSpPr txBox="1"/>
          <p:nvPr/>
        </p:nvSpPr>
        <p:spPr>
          <a:xfrm>
            <a:off x="771385" y="2367171"/>
            <a:ext cx="10556668" cy="2539157"/>
          </a:xfrm>
          <a:prstGeom prst="rect">
            <a:avLst/>
          </a:prstGeom>
          <a:noFill/>
          <a:ln w="57150" cap="rnd">
            <a:noFill/>
          </a:ln>
          <a:effectLst/>
        </p:spPr>
        <p:txBody>
          <a:bodyPr wrap="square" rtlCol="0">
            <a:spAutoFit/>
          </a:bodyPr>
          <a:lstStyle/>
          <a:p>
            <a:pPr algn="ctr">
              <a:spcAft>
                <a:spcPts val="1800"/>
              </a:spcAft>
            </a:pPr>
            <a:r>
              <a:rPr lang="en-US" sz="4800" dirty="0">
                <a:solidFill>
                  <a:srgbClr val="879198"/>
                </a:solidFill>
                <a:latin typeface="Open Sans" panose="020B0606030504020204" pitchFamily="34" charset="0"/>
                <a:ea typeface="Open Sans" panose="020B0606030504020204" pitchFamily="34" charset="0"/>
                <a:cs typeface="Open Sans" panose="020B0606030504020204" pitchFamily="34" charset="0"/>
              </a:rPr>
              <a:t>“The little grassroots people </a:t>
            </a:r>
            <a:br>
              <a:rPr lang="en-US" sz="4800" dirty="0">
                <a:solidFill>
                  <a:srgbClr val="879198"/>
                </a:solidFill>
                <a:latin typeface="Open Sans" panose="020B0606030504020204" pitchFamily="34" charset="0"/>
                <a:ea typeface="Open Sans" panose="020B0606030504020204" pitchFamily="34" charset="0"/>
                <a:cs typeface="Open Sans" panose="020B0606030504020204" pitchFamily="34" charset="0"/>
              </a:rPr>
            </a:br>
            <a:r>
              <a:rPr lang="en-US" sz="4800" dirty="0">
                <a:solidFill>
                  <a:srgbClr val="879198"/>
                </a:solidFill>
                <a:latin typeface="Open Sans" panose="020B0606030504020204" pitchFamily="34" charset="0"/>
                <a:ea typeface="Open Sans" panose="020B0606030504020204" pitchFamily="34" charset="0"/>
                <a:cs typeface="Open Sans" panose="020B0606030504020204" pitchFamily="34" charset="0"/>
              </a:rPr>
              <a:t>can change this world.” </a:t>
            </a:r>
          </a:p>
          <a:p>
            <a:pPr algn="ctr">
              <a:spcAft>
                <a:spcPts val="1800"/>
              </a:spcAft>
            </a:pPr>
            <a:r>
              <a:rPr lang="en-US" sz="4800" dirty="0">
                <a:solidFill>
                  <a:srgbClr val="879198"/>
                </a:solidFill>
                <a:latin typeface="Open Sans" panose="020B0606030504020204" pitchFamily="34" charset="0"/>
                <a:ea typeface="Open Sans" panose="020B0606030504020204" pitchFamily="34" charset="0"/>
                <a:cs typeface="Open Sans" panose="020B0606030504020204" pitchFamily="34" charset="0"/>
              </a:rPr>
              <a:t>~</a:t>
            </a:r>
            <a:r>
              <a:rPr lang="en-US" sz="4800" dirty="0" err="1">
                <a:solidFill>
                  <a:srgbClr val="879198"/>
                </a:solidFill>
                <a:latin typeface="Open Sans" panose="020B0606030504020204" pitchFamily="34" charset="0"/>
                <a:ea typeface="Open Sans" panose="020B0606030504020204" pitchFamily="34" charset="0"/>
                <a:cs typeface="Open Sans" panose="020B0606030504020204" pitchFamily="34" charset="0"/>
              </a:rPr>
              <a:t>Wangari</a:t>
            </a:r>
            <a:r>
              <a:rPr lang="en-US" sz="4800" dirty="0">
                <a:solidFill>
                  <a:srgbClr val="879198"/>
                </a:solidFill>
                <a:latin typeface="Open Sans" panose="020B0606030504020204" pitchFamily="34" charset="0"/>
                <a:ea typeface="Open Sans" panose="020B0606030504020204" pitchFamily="34" charset="0"/>
                <a:cs typeface="Open Sans" panose="020B0606030504020204" pitchFamily="34" charset="0"/>
              </a:rPr>
              <a:t> Maathai</a:t>
            </a:r>
          </a:p>
        </p:txBody>
      </p:sp>
    </p:spTree>
    <p:extLst>
      <p:ext uri="{BB962C8B-B14F-4D97-AF65-F5344CB8AC3E}">
        <p14:creationId xmlns:p14="http://schemas.microsoft.com/office/powerpoint/2010/main" val="3209134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13" name="Picture 12"/>
          <p:cNvPicPr>
            <a:picLocks noChangeAspect="1"/>
          </p:cNvPicPr>
          <p:nvPr/>
        </p:nvPicPr>
        <p:blipFill rotWithShape="1">
          <a:blip r:embed="rId3">
            <a:clrChange>
              <a:clrFrom>
                <a:srgbClr val="5FA100"/>
              </a:clrFrom>
              <a:clrTo>
                <a:srgbClr val="5FA100">
                  <a:alpha val="0"/>
                </a:srgbClr>
              </a:clrTo>
            </a:clrChange>
            <a:extLst>
              <a:ext uri="{BEBA8EAE-BF5A-486C-A8C5-ECC9F3942E4B}">
                <a14:imgProps xmlns:a14="http://schemas.microsoft.com/office/drawing/2010/main">
                  <a14:imgLayer r:embed="rId4">
                    <a14:imgEffect>
                      <a14:saturation sat="76000"/>
                    </a14:imgEffect>
                  </a14:imgLayer>
                </a14:imgProps>
              </a:ext>
              <a:ext uri="{28A0092B-C50C-407E-A947-70E740481C1C}">
                <a14:useLocalDpi xmlns:a14="http://schemas.microsoft.com/office/drawing/2010/main" val="0"/>
              </a:ext>
            </a:extLst>
          </a:blip>
          <a:srcRect l="699" t="8483" r="1198" b="10031"/>
          <a:stretch/>
        </p:blipFill>
        <p:spPr>
          <a:xfrm>
            <a:off x="0" y="0"/>
            <a:ext cx="12384717" cy="6858000"/>
          </a:xfrm>
          <a:prstGeom prst="rect">
            <a:avLst/>
          </a:prstGeom>
          <a:ln w="57150">
            <a:noFill/>
          </a:ln>
          <a:effectLst/>
        </p:spPr>
      </p:pic>
      <p:sp>
        <p:nvSpPr>
          <p:cNvPr id="11" name="Rounded Rectangle 10"/>
          <p:cNvSpPr/>
          <p:nvPr/>
        </p:nvSpPr>
        <p:spPr>
          <a:xfrm>
            <a:off x="376067" y="261257"/>
            <a:ext cx="11612223" cy="6379029"/>
          </a:xfrm>
          <a:prstGeom prst="roundRect">
            <a:avLst>
              <a:gd name="adj" fmla="val 8647"/>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3376" y="493116"/>
            <a:ext cx="10309539" cy="5918570"/>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2698" y="-852990"/>
            <a:ext cx="2388444" cy="2692211"/>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1344" y="1604505"/>
            <a:ext cx="2382488" cy="2775598"/>
          </a:xfrm>
          <a:prstGeom prst="rect">
            <a:avLst/>
          </a:prstGeom>
        </p:spPr>
      </p:pic>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42696" y="1574723"/>
            <a:ext cx="2388444" cy="2805380"/>
          </a:xfrm>
          <a:prstGeom prst="rect">
            <a:avLst/>
          </a:prstGeom>
        </p:spPr>
      </p:pic>
      <p:grpSp>
        <p:nvGrpSpPr>
          <p:cNvPr id="7" name="Group 6"/>
          <p:cNvGrpSpPr/>
          <p:nvPr/>
        </p:nvGrpSpPr>
        <p:grpSpPr>
          <a:xfrm>
            <a:off x="3984172" y="3357527"/>
            <a:ext cx="4474028" cy="838200"/>
            <a:chOff x="3984172" y="3009175"/>
            <a:chExt cx="4474028" cy="838200"/>
          </a:xfrm>
        </p:grpSpPr>
        <p:sp>
          <p:nvSpPr>
            <p:cNvPr id="9" name="Rounded Rectangle 8"/>
            <p:cNvSpPr/>
            <p:nvPr/>
          </p:nvSpPr>
          <p:spPr>
            <a:xfrm>
              <a:off x="3984172" y="3009175"/>
              <a:ext cx="4474028" cy="838200"/>
            </a:xfrm>
            <a:prstGeom prst="roundRect">
              <a:avLst/>
            </a:prstGeom>
            <a:solidFill>
              <a:srgbClr val="ED1849"/>
            </a:solidFill>
            <a:ln w="57150">
              <a:no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10" name="TextBox 9"/>
            <p:cNvSpPr txBox="1"/>
            <p:nvPr/>
          </p:nvSpPr>
          <p:spPr>
            <a:xfrm>
              <a:off x="4702700" y="3043554"/>
              <a:ext cx="2922813" cy="769441"/>
            </a:xfrm>
            <a:prstGeom prst="rect">
              <a:avLst/>
            </a:prstGeom>
            <a:noFill/>
            <a:ln w="57150" cap="rnd">
              <a:noFill/>
            </a:ln>
          </p:spPr>
          <p:txBody>
            <a:bodyPr wrap="square" rtlCol="0">
              <a:spAutoFit/>
            </a:bodyPr>
            <a:lstStyle/>
            <a:p>
              <a:pPr algn="ctr"/>
              <a:r>
                <a:rPr lang="en-US" sz="4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Level Up!</a:t>
              </a:r>
            </a:p>
          </p:txBody>
        </p:sp>
      </p:grpSp>
    </p:spTree>
    <p:extLst>
      <p:ext uri="{BB962C8B-B14F-4D97-AF65-F5344CB8AC3E}">
        <p14:creationId xmlns:p14="http://schemas.microsoft.com/office/powerpoint/2010/main" val="803098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0" presetClass="path" presetSubtype="0" accel="25000" decel="50000" fill="hold" nodeType="withEffect">
                                  <p:stCondLst>
                                    <p:cond delay="0"/>
                                  </p:stCondLst>
                                  <p:childTnLst>
                                    <p:animMotion origin="layout" path="M -2.08333E-7 -0.00046 L -2.08333E-7 -0.00023 C 0.01263 -2.59259E-6 0.12682 -2.59259E-6 0.12839 -0.00324 C 0.12708 -0.00278 0.12839 -0.16041 0.12904 -0.15995 C 0.13034 -0.15949 0.28151 -0.16227 0.28125 -0.16041 C 0.28346 -0.14745 0.28216 -0.10115 0.2832 -0.09884 C 0.28255 -0.1 0.34987 -0.09467 0.35026 -0.09722 C 0.35026 -0.09676 0.34701 0.0419 0.35 0.07755 " pathEditMode="relative" rAng="0" ptsTypes="AAAAAAAA">
                                      <p:cBhvr>
                                        <p:cTn id="15" dur="3000" fill="hold"/>
                                        <p:tgtEl>
                                          <p:spTgt spid="4"/>
                                        </p:tgtEl>
                                        <p:attrNameLst>
                                          <p:attrName>ppt_x</p:attrName>
                                          <p:attrName>ppt_y</p:attrName>
                                        </p:attrNameLst>
                                      </p:cBhvr>
                                      <p:rCtr x="17513" y="-4120"/>
                                    </p:animMotion>
                                  </p:childTnLst>
                                </p:cTn>
                              </p:par>
                              <p:par>
                                <p:cTn id="16" presetID="0" presetClass="path" presetSubtype="0" accel="25000" decel="50000" fill="hold" nodeType="withEffect">
                                  <p:stCondLst>
                                    <p:cond delay="500"/>
                                  </p:stCondLst>
                                  <p:childTnLst>
                                    <p:animMotion origin="layout" path="M -3.33333E-6 -0.00047 L -3.33333E-6 0.00069 C -0.02356 -0.00047 -0.14414 0.01203 -0.14375 0.01504 C -0.14297 0.01273 -0.14479 0.17685 -0.14414 0.175 C -0.14297 0.17778 -0.29804 0.2 -0.29817 0.20162 C -0.29765 0.20162 -0.31224 -0.10417 -0.31341 -0.10209 C -0.31289 -0.10394 -0.40703 -0.09699 -0.40742 -0.09653 C -0.40963 -0.07107 -0.40507 0.03703 -0.40325 0.07176 " pathEditMode="relative" rAng="0" ptsTypes="AAAAAAAA">
                                      <p:cBhvr>
                                        <p:cTn id="17" dur="3000" fill="hold"/>
                                        <p:tgtEl>
                                          <p:spTgt spid="5"/>
                                        </p:tgtEl>
                                        <p:attrNameLst>
                                          <p:attrName>ppt_x</p:attrName>
                                          <p:attrName>ppt_y</p:attrName>
                                        </p:attrNameLst>
                                      </p:cBhvr>
                                      <p:rCtr x="-20404" y="5000"/>
                                    </p:animMotion>
                                  </p:childTnLst>
                                </p:cTn>
                              </p:par>
                              <p:par>
                                <p:cTn id="18" presetID="2" presetClass="entr" presetSubtype="1" fill="hold" nodeType="withEffect">
                                  <p:stCondLst>
                                    <p:cond delay="50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ppt_x"/>
                                          </p:val>
                                        </p:tav>
                                        <p:tav tm="100000">
                                          <p:val>
                                            <p:strVal val="#ppt_x"/>
                                          </p:val>
                                        </p:tav>
                                      </p:tavLst>
                                    </p:anim>
                                    <p:anim calcmode="lin" valueType="num">
                                      <p:cBhvr additive="base">
                                        <p:cTn id="21" dur="500" fill="hold"/>
                                        <p:tgtEl>
                                          <p:spTgt spid="3"/>
                                        </p:tgtEl>
                                        <p:attrNameLst>
                                          <p:attrName>ppt_y</p:attrName>
                                        </p:attrNameLst>
                                      </p:cBhvr>
                                      <p:tavLst>
                                        <p:tav tm="0">
                                          <p:val>
                                            <p:strVal val="0-#ppt_h/2"/>
                                          </p:val>
                                        </p:tav>
                                        <p:tav tm="100000">
                                          <p:val>
                                            <p:strVal val="#ppt_y"/>
                                          </p:val>
                                        </p:tav>
                                      </p:tavLst>
                                    </p:anim>
                                  </p:childTnLst>
                                </p:cTn>
                              </p:par>
                              <p:par>
                                <p:cTn id="22" presetID="42" presetClass="path" presetSubtype="0" accel="50000" decel="50000" fill="hold" nodeType="withEffect">
                                  <p:stCondLst>
                                    <p:cond delay="500"/>
                                  </p:stCondLst>
                                  <p:childTnLst>
                                    <p:animMotion origin="layout" path="M -1.45833E-6 -7.40741E-7 L 0.00443 0.30255 " pathEditMode="relative" rAng="0" ptsTypes="AA">
                                      <p:cBhvr>
                                        <p:cTn id="23" dur="2000" fill="hold"/>
                                        <p:tgtEl>
                                          <p:spTgt spid="3"/>
                                        </p:tgtEl>
                                        <p:attrNameLst>
                                          <p:attrName>ppt_x</p:attrName>
                                          <p:attrName>ppt_y</p:attrName>
                                        </p:attrNameLst>
                                      </p:cBhvr>
                                      <p:rCtr x="221" y="15116"/>
                                    </p:animMotion>
                                  </p:childTnLst>
                                </p:cTn>
                              </p:par>
                            </p:childTnLst>
                          </p:cTn>
                        </p:par>
                        <p:par>
                          <p:cTn id="24" fill="hold">
                            <p:stCondLst>
                              <p:cond delay="4000"/>
                            </p:stCondLst>
                            <p:childTnLst>
                              <p:par>
                                <p:cTn id="25" presetID="53" presetClass="entr" presetSubtype="16" fill="hold" nodeType="afterEffect">
                                  <p:stCondLst>
                                    <p:cond delay="50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fltVal val="0"/>
                                          </p:val>
                                        </p:tav>
                                        <p:tav tm="100000">
                                          <p:val>
                                            <p:strVal val="#ppt_w"/>
                                          </p:val>
                                        </p:tav>
                                      </p:tavLst>
                                    </p:anim>
                                    <p:anim calcmode="lin" valueType="num">
                                      <p:cBhvr>
                                        <p:cTn id="28" dur="500" fill="hold"/>
                                        <p:tgtEl>
                                          <p:spTgt spid="7"/>
                                        </p:tgtEl>
                                        <p:attrNameLst>
                                          <p:attrName>ppt_h</p:attrName>
                                        </p:attrNameLst>
                                      </p:cBhvr>
                                      <p:tavLst>
                                        <p:tav tm="0">
                                          <p:val>
                                            <p:fltVal val="0"/>
                                          </p:val>
                                        </p:tav>
                                        <p:tav tm="100000">
                                          <p:val>
                                            <p:strVal val="#ppt_h"/>
                                          </p:val>
                                        </p:tav>
                                      </p:tavLst>
                                    </p:anim>
                                    <p:animEffect transition="in" filter="fade">
                                      <p:cBhvr>
                                        <p:cTn id="29" dur="500"/>
                                        <p:tgtEl>
                                          <p:spTgt spid="7"/>
                                        </p:tgtEl>
                                      </p:cBhvr>
                                    </p:animEffect>
                                  </p:childTnLst>
                                </p:cTn>
                              </p:par>
                            </p:childTnLst>
                          </p:cTn>
                        </p:par>
                        <p:par>
                          <p:cTn id="30" fill="hold">
                            <p:stCondLst>
                              <p:cond delay="5000"/>
                            </p:stCondLst>
                            <p:childTnLst>
                              <p:par>
                                <p:cTn id="31" presetID="32" presetClass="emph" presetSubtype="0" fill="hold" nodeType="afterEffect">
                                  <p:stCondLst>
                                    <p:cond delay="0"/>
                                  </p:stCondLst>
                                  <p:childTnLst>
                                    <p:animRot by="120000">
                                      <p:cBhvr>
                                        <p:cTn id="32" dur="100" fill="hold">
                                          <p:stCondLst>
                                            <p:cond delay="0"/>
                                          </p:stCondLst>
                                        </p:cTn>
                                        <p:tgtEl>
                                          <p:spTgt spid="7"/>
                                        </p:tgtEl>
                                        <p:attrNameLst>
                                          <p:attrName>r</p:attrName>
                                        </p:attrNameLst>
                                      </p:cBhvr>
                                    </p:animRot>
                                    <p:animRot by="-240000">
                                      <p:cBhvr>
                                        <p:cTn id="33" dur="200" fill="hold">
                                          <p:stCondLst>
                                            <p:cond delay="200"/>
                                          </p:stCondLst>
                                        </p:cTn>
                                        <p:tgtEl>
                                          <p:spTgt spid="7"/>
                                        </p:tgtEl>
                                        <p:attrNameLst>
                                          <p:attrName>r</p:attrName>
                                        </p:attrNameLst>
                                      </p:cBhvr>
                                    </p:animRot>
                                    <p:animRot by="240000">
                                      <p:cBhvr>
                                        <p:cTn id="34" dur="200" fill="hold">
                                          <p:stCondLst>
                                            <p:cond delay="400"/>
                                          </p:stCondLst>
                                        </p:cTn>
                                        <p:tgtEl>
                                          <p:spTgt spid="7"/>
                                        </p:tgtEl>
                                        <p:attrNameLst>
                                          <p:attrName>r</p:attrName>
                                        </p:attrNameLst>
                                      </p:cBhvr>
                                    </p:animRot>
                                    <p:animRot by="-240000">
                                      <p:cBhvr>
                                        <p:cTn id="35" dur="200" fill="hold">
                                          <p:stCondLst>
                                            <p:cond delay="600"/>
                                          </p:stCondLst>
                                        </p:cTn>
                                        <p:tgtEl>
                                          <p:spTgt spid="7"/>
                                        </p:tgtEl>
                                        <p:attrNameLst>
                                          <p:attrName>r</p:attrName>
                                        </p:attrNameLst>
                                      </p:cBhvr>
                                    </p:animRot>
                                    <p:animRot by="120000">
                                      <p:cBhvr>
                                        <p:cTn id="36"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13" name="Picture 12"/>
          <p:cNvPicPr>
            <a:picLocks noChangeAspect="1"/>
          </p:cNvPicPr>
          <p:nvPr/>
        </p:nvPicPr>
        <p:blipFill rotWithShape="1">
          <a:blip r:embed="rId3">
            <a:clrChange>
              <a:clrFrom>
                <a:srgbClr val="5FA100"/>
              </a:clrFrom>
              <a:clrTo>
                <a:srgbClr val="5FA100">
                  <a:alpha val="0"/>
                </a:srgbClr>
              </a:clrTo>
            </a:clrChange>
            <a:extLst>
              <a:ext uri="{BEBA8EAE-BF5A-486C-A8C5-ECC9F3942E4B}">
                <a14:imgProps xmlns:a14="http://schemas.microsoft.com/office/drawing/2010/main">
                  <a14:imgLayer r:embed="rId4">
                    <a14:imgEffect>
                      <a14:saturation sat="76000"/>
                    </a14:imgEffect>
                  </a14:imgLayer>
                </a14:imgProps>
              </a:ext>
              <a:ext uri="{28A0092B-C50C-407E-A947-70E740481C1C}">
                <a14:useLocalDpi xmlns:a14="http://schemas.microsoft.com/office/drawing/2010/main" val="0"/>
              </a:ext>
            </a:extLst>
          </a:blip>
          <a:srcRect l="699" t="8483" r="1198" b="10031"/>
          <a:stretch/>
        </p:blipFill>
        <p:spPr>
          <a:xfrm>
            <a:off x="0" y="0"/>
            <a:ext cx="12384717" cy="6858000"/>
          </a:xfrm>
          <a:prstGeom prst="rect">
            <a:avLst/>
          </a:prstGeom>
          <a:ln w="57150">
            <a:noFill/>
          </a:ln>
          <a:effectLst/>
        </p:spPr>
      </p:pic>
      <p:sp>
        <p:nvSpPr>
          <p:cNvPr id="11" name="Rounded Rectangle 10"/>
          <p:cNvSpPr/>
          <p:nvPr/>
        </p:nvSpPr>
        <p:spPr>
          <a:xfrm>
            <a:off x="771385" y="472440"/>
            <a:ext cx="10680867" cy="5867400"/>
          </a:xfrm>
          <a:prstGeom prst="roundRect">
            <a:avLst>
              <a:gd name="adj" fmla="val 9246"/>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8785" y="798742"/>
            <a:ext cx="4088726" cy="847482"/>
          </a:xfrm>
          <a:prstGeom prst="rect">
            <a:avLst/>
          </a:prstGeom>
        </p:spPr>
      </p:pic>
      <p:sp>
        <p:nvSpPr>
          <p:cNvPr id="16" name="TextBox 15"/>
          <p:cNvSpPr txBox="1"/>
          <p:nvPr/>
        </p:nvSpPr>
        <p:spPr>
          <a:xfrm>
            <a:off x="1674897" y="2356428"/>
            <a:ext cx="9091073" cy="830997"/>
          </a:xfrm>
          <a:prstGeom prst="rect">
            <a:avLst/>
          </a:prstGeom>
          <a:noFill/>
          <a:ln w="57150" cap="rnd">
            <a:noFill/>
          </a:ln>
        </p:spPr>
        <p:txBody>
          <a:bodyPr wrap="square" rtlCol="0">
            <a:spAutoFit/>
          </a:bodyPr>
          <a:lstStyle/>
          <a:p>
            <a:r>
              <a:rPr lang="en-US" sz="4800" b="1" dirty="0">
                <a:solidFill>
                  <a:srgbClr val="ED1849"/>
                </a:solidFill>
                <a:latin typeface="Open Sans" panose="020B0606030504020204" pitchFamily="34" charset="0"/>
                <a:ea typeface="Open Sans" panose="020B0606030504020204" pitchFamily="34" charset="0"/>
                <a:cs typeface="Open Sans" panose="020B0606030504020204" pitchFamily="34" charset="0"/>
              </a:rPr>
              <a:t>The Foster Care Movement</a:t>
            </a:r>
            <a:endParaRPr lang="en-US" sz="3200" b="1" dirty="0">
              <a:solidFill>
                <a:srgbClr val="ED1849"/>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Box 16"/>
          <p:cNvSpPr txBox="1"/>
          <p:nvPr/>
        </p:nvSpPr>
        <p:spPr>
          <a:xfrm>
            <a:off x="1674897" y="3313867"/>
            <a:ext cx="9091073" cy="2539157"/>
          </a:xfrm>
          <a:prstGeom prst="rect">
            <a:avLst/>
          </a:prstGeom>
          <a:noFill/>
          <a:ln w="57150" cap="rnd">
            <a:noFill/>
          </a:ln>
        </p:spPr>
        <p:txBody>
          <a:bodyPr wrap="square" rtlCol="0">
            <a:spAutoFit/>
          </a:bodyPr>
          <a:lstStyle/>
          <a:p>
            <a:r>
              <a:rPr lang="en-US" sz="3600" dirty="0">
                <a:solidFill>
                  <a:srgbClr val="879198"/>
                </a:solidFill>
                <a:latin typeface="Open Sans" panose="020B0606030504020204" pitchFamily="34" charset="0"/>
                <a:ea typeface="Open Sans" panose="020B0606030504020204" pitchFamily="34" charset="0"/>
                <a:cs typeface="Open Sans" panose="020B0606030504020204" pitchFamily="34" charset="0"/>
              </a:rPr>
              <a:t>Can we make it perfect? </a:t>
            </a:r>
          </a:p>
          <a:p>
            <a:pPr>
              <a:spcAft>
                <a:spcPts val="1800"/>
              </a:spcAft>
            </a:pPr>
            <a:r>
              <a:rPr lang="en-US" sz="3600" dirty="0">
                <a:solidFill>
                  <a:srgbClr val="879198"/>
                </a:solidFill>
                <a:latin typeface="Open Sans" panose="020B0606030504020204" pitchFamily="34" charset="0"/>
                <a:ea typeface="Open Sans" panose="020B0606030504020204" pitchFamily="34" charset="0"/>
                <a:cs typeface="Open Sans" panose="020B0606030504020204" pitchFamily="34" charset="0"/>
              </a:rPr>
              <a:t>Probably not.</a:t>
            </a:r>
          </a:p>
          <a:p>
            <a:r>
              <a:rPr lang="en-US" sz="3600" dirty="0">
                <a:solidFill>
                  <a:srgbClr val="879198"/>
                </a:solidFill>
                <a:latin typeface="Open Sans" panose="020B0606030504020204" pitchFamily="34" charset="0"/>
                <a:ea typeface="Open Sans" panose="020B0606030504020204" pitchFamily="34" charset="0"/>
                <a:cs typeface="Open Sans" panose="020B0606030504020204" pitchFamily="34" charset="0"/>
              </a:rPr>
              <a:t>Can we make it better? </a:t>
            </a:r>
          </a:p>
          <a:p>
            <a:r>
              <a:rPr lang="en-US" sz="36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Indeed!</a:t>
            </a:r>
          </a:p>
        </p:txBody>
      </p:sp>
    </p:spTree>
    <p:extLst>
      <p:ext uri="{BB962C8B-B14F-4D97-AF65-F5344CB8AC3E}">
        <p14:creationId xmlns:p14="http://schemas.microsoft.com/office/powerpoint/2010/main" val="418996048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fade">
                                      <p:cBhvr>
                                        <p:cTn id="12" dur="500"/>
                                        <p:tgtEl>
                                          <p:spTgt spid="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xEl>
                                              <p:pRg st="2" end="2"/>
                                            </p:txEl>
                                          </p:spTgt>
                                        </p:tgtEl>
                                        <p:attrNameLst>
                                          <p:attrName>style.visibility</p:attrName>
                                        </p:attrNameLst>
                                      </p:cBhvr>
                                      <p:to>
                                        <p:strVal val="visible"/>
                                      </p:to>
                                    </p:set>
                                    <p:animEffect transition="in" filter="fade">
                                      <p:cBhvr>
                                        <p:cTn id="17" dur="500"/>
                                        <p:tgtEl>
                                          <p:spTgt spid="1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xEl>
                                              <p:pRg st="3" end="3"/>
                                            </p:txEl>
                                          </p:spTgt>
                                        </p:tgtEl>
                                        <p:attrNameLst>
                                          <p:attrName>style.visibility</p:attrName>
                                        </p:attrNameLst>
                                      </p:cBhvr>
                                      <p:to>
                                        <p:strVal val="visible"/>
                                      </p:to>
                                    </p:set>
                                    <p:animEffect transition="in" filter="fade">
                                      <p:cBhvr>
                                        <p:cTn id="22" dur="500"/>
                                        <p:tgtEl>
                                          <p:spTgt spid="1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13" name="Picture 12"/>
          <p:cNvPicPr>
            <a:picLocks noChangeAspect="1"/>
          </p:cNvPicPr>
          <p:nvPr/>
        </p:nvPicPr>
        <p:blipFill rotWithShape="1">
          <a:blip r:embed="rId3">
            <a:clrChange>
              <a:clrFrom>
                <a:srgbClr val="5FA100"/>
              </a:clrFrom>
              <a:clrTo>
                <a:srgbClr val="5FA100">
                  <a:alpha val="0"/>
                </a:srgbClr>
              </a:clrTo>
            </a:clrChange>
            <a:extLst>
              <a:ext uri="{BEBA8EAE-BF5A-486C-A8C5-ECC9F3942E4B}">
                <a14:imgProps xmlns:a14="http://schemas.microsoft.com/office/drawing/2010/main">
                  <a14:imgLayer r:embed="rId4">
                    <a14:imgEffect>
                      <a14:saturation sat="76000"/>
                    </a14:imgEffect>
                  </a14:imgLayer>
                </a14:imgProps>
              </a:ext>
              <a:ext uri="{28A0092B-C50C-407E-A947-70E740481C1C}">
                <a14:useLocalDpi xmlns:a14="http://schemas.microsoft.com/office/drawing/2010/main" val="0"/>
              </a:ext>
            </a:extLst>
          </a:blip>
          <a:srcRect l="699" t="8483" r="1198" b="10031"/>
          <a:stretch/>
        </p:blipFill>
        <p:spPr>
          <a:xfrm>
            <a:off x="0" y="0"/>
            <a:ext cx="12384717" cy="6858000"/>
          </a:xfrm>
          <a:prstGeom prst="rect">
            <a:avLst/>
          </a:prstGeom>
          <a:ln w="57150">
            <a:noFill/>
          </a:ln>
          <a:effectLst/>
        </p:spPr>
      </p:pic>
      <p:sp>
        <p:nvSpPr>
          <p:cNvPr id="7" name="Rounded Rectangle 6"/>
          <p:cNvSpPr/>
          <p:nvPr/>
        </p:nvSpPr>
        <p:spPr>
          <a:xfrm>
            <a:off x="771385" y="472440"/>
            <a:ext cx="10680867" cy="5867400"/>
          </a:xfrm>
          <a:prstGeom prst="roundRect">
            <a:avLst>
              <a:gd name="adj" fmla="val 9246"/>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16" name="TextBox 15"/>
          <p:cNvSpPr txBox="1"/>
          <p:nvPr/>
        </p:nvSpPr>
        <p:spPr>
          <a:xfrm>
            <a:off x="1674897" y="1365828"/>
            <a:ext cx="9091073" cy="830997"/>
          </a:xfrm>
          <a:prstGeom prst="rect">
            <a:avLst/>
          </a:prstGeom>
          <a:noFill/>
          <a:ln w="57150" cap="rnd">
            <a:noFill/>
          </a:ln>
        </p:spPr>
        <p:txBody>
          <a:bodyPr wrap="square" rtlCol="0">
            <a:spAutoFit/>
          </a:bodyPr>
          <a:lstStyle/>
          <a:p>
            <a:r>
              <a:rPr lang="en-US" sz="4800" b="1" dirty="0">
                <a:solidFill>
                  <a:srgbClr val="ED1849"/>
                </a:solidFill>
                <a:latin typeface="Open Sans" panose="020B0606030504020204" pitchFamily="34" charset="0"/>
                <a:ea typeface="Open Sans" panose="020B0606030504020204" pitchFamily="34" charset="0"/>
                <a:cs typeface="Open Sans" panose="020B0606030504020204" pitchFamily="34" charset="0"/>
              </a:rPr>
              <a:t>Thought Project</a:t>
            </a:r>
            <a:endParaRPr lang="en-US" sz="3200" b="1" dirty="0">
              <a:solidFill>
                <a:srgbClr val="ED1849"/>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Box 16"/>
          <p:cNvSpPr txBox="1"/>
          <p:nvPr/>
        </p:nvSpPr>
        <p:spPr>
          <a:xfrm>
            <a:off x="1674897" y="2323267"/>
            <a:ext cx="9091073" cy="3000821"/>
          </a:xfrm>
          <a:prstGeom prst="rect">
            <a:avLst/>
          </a:prstGeom>
          <a:noFill/>
          <a:ln w="57150" cap="rnd">
            <a:noFill/>
          </a:ln>
        </p:spPr>
        <p:txBody>
          <a:bodyPr wrap="square" rtlCol="0">
            <a:spAutoFit/>
          </a:bodyPr>
          <a:lstStyle/>
          <a:p>
            <a:pPr>
              <a:spcAft>
                <a:spcPts val="1800"/>
              </a:spcAft>
            </a:pPr>
            <a:r>
              <a:rPr lang="en-US" sz="3600" dirty="0">
                <a:solidFill>
                  <a:srgbClr val="879198"/>
                </a:solidFill>
                <a:latin typeface="Open Sans" panose="020B0606030504020204" pitchFamily="34" charset="0"/>
                <a:ea typeface="Open Sans" panose="020B0606030504020204" pitchFamily="34" charset="0"/>
                <a:cs typeface="Open Sans" panose="020B0606030504020204" pitchFamily="34" charset="0"/>
              </a:rPr>
              <a:t>How would you make foster care better? </a:t>
            </a:r>
          </a:p>
          <a:p>
            <a:pPr marL="571500" indent="-571500">
              <a:spcAft>
                <a:spcPts val="1800"/>
              </a:spcAft>
              <a:buClr>
                <a:srgbClr val="879198"/>
              </a:buClr>
              <a:buFont typeface="Arial" panose="020B0604020202020204" pitchFamily="34" charset="0"/>
              <a:buChar char="•"/>
            </a:pPr>
            <a:r>
              <a:rPr lang="en-US" sz="3600" dirty="0">
                <a:solidFill>
                  <a:srgbClr val="879198"/>
                </a:solidFill>
                <a:latin typeface="Open Sans" panose="020B0606030504020204" pitchFamily="34" charset="0"/>
                <a:ea typeface="Open Sans" panose="020B0606030504020204" pitchFamily="34" charset="0"/>
                <a:cs typeface="Open Sans" panose="020B0606030504020204" pitchFamily="34" charset="0"/>
              </a:rPr>
              <a:t>When kids enter foster care</a:t>
            </a:r>
          </a:p>
          <a:p>
            <a:pPr marL="571500" indent="-571500">
              <a:spcAft>
                <a:spcPts val="1800"/>
              </a:spcAft>
              <a:buClr>
                <a:srgbClr val="879198"/>
              </a:buClr>
              <a:buFont typeface="Arial" panose="020B0604020202020204" pitchFamily="34" charset="0"/>
              <a:buChar char="•"/>
            </a:pPr>
            <a:r>
              <a:rPr lang="en-US" sz="3600" dirty="0">
                <a:solidFill>
                  <a:srgbClr val="879198"/>
                </a:solidFill>
                <a:latin typeface="Open Sans" panose="020B0606030504020204" pitchFamily="34" charset="0"/>
                <a:ea typeface="Open Sans" panose="020B0606030504020204" pitchFamily="34" charset="0"/>
                <a:cs typeface="Open Sans" panose="020B0606030504020204" pitchFamily="34" charset="0"/>
              </a:rPr>
              <a:t>When placements change</a:t>
            </a:r>
          </a:p>
          <a:p>
            <a:pPr marL="571500" indent="-571500">
              <a:spcAft>
                <a:spcPts val="1800"/>
              </a:spcAft>
              <a:buClr>
                <a:srgbClr val="879198"/>
              </a:buClr>
              <a:buFont typeface="Arial" panose="020B0604020202020204" pitchFamily="34" charset="0"/>
              <a:buChar char="•"/>
            </a:pPr>
            <a:r>
              <a:rPr lang="en-US" sz="3600" dirty="0">
                <a:solidFill>
                  <a:srgbClr val="879198"/>
                </a:solidFill>
                <a:latin typeface="Open Sans" panose="020B0606030504020204" pitchFamily="34" charset="0"/>
                <a:ea typeface="Open Sans" panose="020B0606030504020204" pitchFamily="34" charset="0"/>
                <a:cs typeface="Open Sans" panose="020B0606030504020204" pitchFamily="34" charset="0"/>
              </a:rPr>
              <a:t>When kids leave foster care</a:t>
            </a:r>
          </a:p>
        </p:txBody>
      </p:sp>
    </p:spTree>
    <p:extLst>
      <p:ext uri="{BB962C8B-B14F-4D97-AF65-F5344CB8AC3E}">
        <p14:creationId xmlns:p14="http://schemas.microsoft.com/office/powerpoint/2010/main" val="300055997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7464" t="22391" r="24757" b="23947"/>
          <a:stretch/>
        </p:blipFill>
        <p:spPr>
          <a:xfrm>
            <a:off x="-38100" y="-55880"/>
            <a:ext cx="12230099" cy="568379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7315" y="5831985"/>
            <a:ext cx="3177666" cy="658644"/>
          </a:xfrm>
          <a:prstGeom prst="rect">
            <a:avLst/>
          </a:prstGeom>
        </p:spPr>
      </p:pic>
      <p:sp>
        <p:nvSpPr>
          <p:cNvPr id="4" name="Rounded Rectangle 3"/>
          <p:cNvSpPr/>
          <p:nvPr/>
        </p:nvSpPr>
        <p:spPr>
          <a:xfrm>
            <a:off x="1132114" y="3973286"/>
            <a:ext cx="2340429" cy="838200"/>
          </a:xfrm>
          <a:prstGeom prst="roundRect">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5" name="TextBox 4"/>
          <p:cNvSpPr txBox="1"/>
          <p:nvPr/>
        </p:nvSpPr>
        <p:spPr>
          <a:xfrm>
            <a:off x="1132114" y="4130776"/>
            <a:ext cx="2313214" cy="523220"/>
          </a:xfrm>
          <a:prstGeom prst="rect">
            <a:avLst/>
          </a:prstGeom>
          <a:noFill/>
          <a:ln w="57150" cap="rnd">
            <a:noFill/>
          </a:ln>
        </p:spPr>
        <p:txBody>
          <a:bodyPr wrap="square" rtlCol="0">
            <a:spAutoFit/>
          </a:bodyPr>
          <a:lstStyle/>
          <a:p>
            <a:pPr algn="ctr"/>
            <a:r>
              <a:rPr lang="en-US" sz="28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Speak Up</a:t>
            </a:r>
          </a:p>
        </p:txBody>
      </p:sp>
      <p:sp>
        <p:nvSpPr>
          <p:cNvPr id="7" name="Rounded Rectangle 6"/>
          <p:cNvSpPr/>
          <p:nvPr/>
        </p:nvSpPr>
        <p:spPr>
          <a:xfrm>
            <a:off x="489856" y="2318658"/>
            <a:ext cx="2340429" cy="838200"/>
          </a:xfrm>
          <a:prstGeom prst="roundRect">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8" name="TextBox 7"/>
          <p:cNvSpPr txBox="1"/>
          <p:nvPr/>
        </p:nvSpPr>
        <p:spPr>
          <a:xfrm>
            <a:off x="489856" y="2476148"/>
            <a:ext cx="2313214" cy="523220"/>
          </a:xfrm>
          <a:prstGeom prst="rect">
            <a:avLst/>
          </a:prstGeom>
          <a:noFill/>
          <a:ln w="57150" cap="rnd">
            <a:noFill/>
          </a:ln>
        </p:spPr>
        <p:txBody>
          <a:bodyPr wrap="square" rtlCol="0">
            <a:spAutoFit/>
          </a:bodyPr>
          <a:lstStyle/>
          <a:p>
            <a:pPr algn="ctr"/>
            <a:r>
              <a:rPr lang="en-US" sz="28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Inspire</a:t>
            </a:r>
          </a:p>
        </p:txBody>
      </p:sp>
      <p:sp>
        <p:nvSpPr>
          <p:cNvPr id="9" name="Rounded Rectangle 8"/>
          <p:cNvSpPr/>
          <p:nvPr/>
        </p:nvSpPr>
        <p:spPr>
          <a:xfrm>
            <a:off x="1567542" y="712289"/>
            <a:ext cx="2340429" cy="838200"/>
          </a:xfrm>
          <a:prstGeom prst="roundRect">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10" name="TextBox 9"/>
          <p:cNvSpPr txBox="1"/>
          <p:nvPr/>
        </p:nvSpPr>
        <p:spPr>
          <a:xfrm>
            <a:off x="1567542" y="869779"/>
            <a:ext cx="2313214" cy="523220"/>
          </a:xfrm>
          <a:prstGeom prst="rect">
            <a:avLst/>
          </a:prstGeom>
          <a:noFill/>
          <a:ln w="57150" cap="rnd">
            <a:noFill/>
          </a:ln>
        </p:spPr>
        <p:txBody>
          <a:bodyPr wrap="square" rtlCol="0">
            <a:spAutoFit/>
          </a:bodyPr>
          <a:lstStyle/>
          <a:p>
            <a:pPr algn="ctr"/>
            <a:r>
              <a:rPr lang="en-US" sz="28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Legends</a:t>
            </a:r>
          </a:p>
        </p:txBody>
      </p:sp>
      <p:sp>
        <p:nvSpPr>
          <p:cNvPr id="11" name="Rounded Rectangle 10"/>
          <p:cNvSpPr/>
          <p:nvPr/>
        </p:nvSpPr>
        <p:spPr>
          <a:xfrm>
            <a:off x="8066314" y="712289"/>
            <a:ext cx="2340429" cy="838200"/>
          </a:xfrm>
          <a:prstGeom prst="roundRect">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12" name="TextBox 11"/>
          <p:cNvSpPr txBox="1"/>
          <p:nvPr/>
        </p:nvSpPr>
        <p:spPr>
          <a:xfrm>
            <a:off x="8066314" y="869779"/>
            <a:ext cx="2313214" cy="523220"/>
          </a:xfrm>
          <a:prstGeom prst="rect">
            <a:avLst/>
          </a:prstGeom>
          <a:noFill/>
          <a:ln w="57150" cap="rnd">
            <a:noFill/>
          </a:ln>
        </p:spPr>
        <p:txBody>
          <a:bodyPr wrap="square" rtlCol="0">
            <a:spAutoFit/>
          </a:bodyPr>
          <a:lstStyle/>
          <a:p>
            <a:pPr algn="ctr"/>
            <a:r>
              <a:rPr lang="en-US" sz="28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Grass Roots</a:t>
            </a:r>
          </a:p>
        </p:txBody>
      </p:sp>
      <p:sp>
        <p:nvSpPr>
          <p:cNvPr id="13" name="Rounded Rectangle 12"/>
          <p:cNvSpPr/>
          <p:nvPr/>
        </p:nvSpPr>
        <p:spPr>
          <a:xfrm>
            <a:off x="8969828" y="2318658"/>
            <a:ext cx="2340429" cy="838200"/>
          </a:xfrm>
          <a:prstGeom prst="roundRect">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14" name="TextBox 13"/>
          <p:cNvSpPr txBox="1"/>
          <p:nvPr/>
        </p:nvSpPr>
        <p:spPr>
          <a:xfrm>
            <a:off x="8969828" y="2476148"/>
            <a:ext cx="2313214" cy="523220"/>
          </a:xfrm>
          <a:prstGeom prst="rect">
            <a:avLst/>
          </a:prstGeom>
          <a:noFill/>
          <a:ln w="57150" cap="rnd">
            <a:noFill/>
          </a:ln>
        </p:spPr>
        <p:txBody>
          <a:bodyPr wrap="square" rtlCol="0">
            <a:spAutoFit/>
          </a:bodyPr>
          <a:lstStyle/>
          <a:p>
            <a:pPr algn="ctr"/>
            <a:r>
              <a:rPr lang="en-US" sz="2800" b="1" dirty="0">
                <a:solidFill>
                  <a:srgbClr val="ED1849"/>
                </a:solidFill>
                <a:latin typeface="Open Sans" panose="020B0606030504020204" pitchFamily="34" charset="0"/>
                <a:ea typeface="Open Sans" panose="020B0606030504020204" pitchFamily="34" charset="0"/>
                <a:cs typeface="Open Sans" panose="020B0606030504020204" pitchFamily="34" charset="0"/>
              </a:rPr>
              <a:t>Foster Care</a:t>
            </a:r>
          </a:p>
        </p:txBody>
      </p:sp>
      <p:sp>
        <p:nvSpPr>
          <p:cNvPr id="15" name="Rounded Rectangle 14"/>
          <p:cNvSpPr/>
          <p:nvPr/>
        </p:nvSpPr>
        <p:spPr>
          <a:xfrm>
            <a:off x="8382000" y="3973286"/>
            <a:ext cx="2340429" cy="838200"/>
          </a:xfrm>
          <a:prstGeom prst="roundRect">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16" name="TextBox 15"/>
          <p:cNvSpPr txBox="1"/>
          <p:nvPr/>
        </p:nvSpPr>
        <p:spPr>
          <a:xfrm>
            <a:off x="8382000" y="4130776"/>
            <a:ext cx="2313214" cy="523220"/>
          </a:xfrm>
          <a:prstGeom prst="rect">
            <a:avLst/>
          </a:prstGeom>
          <a:noFill/>
          <a:ln w="57150" cap="rnd">
            <a:noFill/>
          </a:ln>
        </p:spPr>
        <p:txBody>
          <a:bodyPr wrap="square" rtlCol="0">
            <a:spAutoFit/>
          </a:bodyPr>
          <a:lstStyle/>
          <a:p>
            <a:pPr algn="ctr"/>
            <a:r>
              <a:rPr lang="en-US" sz="28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Launch</a:t>
            </a:r>
          </a:p>
        </p:txBody>
      </p:sp>
    </p:spTree>
    <p:extLst>
      <p:ext uri="{BB962C8B-B14F-4D97-AF65-F5344CB8AC3E}">
        <p14:creationId xmlns:p14="http://schemas.microsoft.com/office/powerpoint/2010/main" val="3088708642"/>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15" name="Rectangle 14"/>
          <p:cNvSpPr/>
          <p:nvPr/>
        </p:nvSpPr>
        <p:spPr>
          <a:xfrm>
            <a:off x="1" y="0"/>
            <a:ext cx="12191999" cy="6858000"/>
          </a:xfrm>
          <a:prstGeom prst="rect">
            <a:avLst/>
          </a:prstGeom>
          <a:solidFill>
            <a:srgbClr val="ED1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38100" y="-55880"/>
            <a:ext cx="12230099" cy="5683794"/>
            <a:chOff x="-38100" y="-55880"/>
            <a:chExt cx="12230099" cy="5683794"/>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17464" t="22391" r="24757" b="23947"/>
            <a:stretch/>
          </p:blipFill>
          <p:spPr>
            <a:xfrm>
              <a:off x="-38100" y="-55880"/>
              <a:ext cx="12230099" cy="5683794"/>
            </a:xfrm>
            <a:prstGeom prst="rect">
              <a:avLst/>
            </a:prstGeom>
          </p:spPr>
        </p:pic>
        <p:sp>
          <p:nvSpPr>
            <p:cNvPr id="7" name="Rounded Rectangle 6"/>
            <p:cNvSpPr/>
            <p:nvPr/>
          </p:nvSpPr>
          <p:spPr>
            <a:xfrm>
              <a:off x="8969828" y="2318658"/>
              <a:ext cx="2340429" cy="838200"/>
            </a:xfrm>
            <a:prstGeom prst="roundRect">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11" name="TextBox 10"/>
            <p:cNvSpPr txBox="1"/>
            <p:nvPr/>
          </p:nvSpPr>
          <p:spPr>
            <a:xfrm>
              <a:off x="8969828" y="2476148"/>
              <a:ext cx="2313214" cy="523220"/>
            </a:xfrm>
            <a:prstGeom prst="rect">
              <a:avLst/>
            </a:prstGeom>
            <a:noFill/>
            <a:ln w="57150" cap="rnd">
              <a:noFill/>
            </a:ln>
          </p:spPr>
          <p:txBody>
            <a:bodyPr wrap="square" rtlCol="0">
              <a:spAutoFit/>
            </a:bodyPr>
            <a:lstStyle/>
            <a:p>
              <a:pPr algn="ctr"/>
              <a:r>
                <a:rPr lang="en-US" sz="2800" b="1" dirty="0">
                  <a:solidFill>
                    <a:srgbClr val="ED1849"/>
                  </a:solidFill>
                  <a:latin typeface="Open Sans" panose="020B0606030504020204" pitchFamily="34" charset="0"/>
                  <a:ea typeface="Open Sans" panose="020B0606030504020204" pitchFamily="34" charset="0"/>
                  <a:cs typeface="Open Sans" panose="020B0606030504020204" pitchFamily="34" charset="0"/>
                </a:rPr>
                <a:t>Foster Care</a:t>
              </a:r>
            </a:p>
          </p:txBody>
        </p:sp>
      </p:grpSp>
    </p:spTree>
    <p:extLst>
      <p:ext uri="{BB962C8B-B14F-4D97-AF65-F5344CB8AC3E}">
        <p14:creationId xmlns:p14="http://schemas.microsoft.com/office/powerpoint/2010/main" val="1223649251"/>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0 L -0.27526 0.08889 " pathEditMode="relative" rAng="0" ptsTypes="AA">
                                      <p:cBhvr>
                                        <p:cTn id="6" dur="2000" fill="hold"/>
                                        <p:tgtEl>
                                          <p:spTgt spid="2"/>
                                        </p:tgtEl>
                                        <p:attrNameLst>
                                          <p:attrName>ppt_x</p:attrName>
                                          <p:attrName>ppt_y</p:attrName>
                                        </p:attrNameLst>
                                      </p:cBhvr>
                                      <p:rCtr x="-13763" y="4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ED1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771385" y="472440"/>
            <a:ext cx="10680867" cy="5867400"/>
            <a:chOff x="4759234" y="2799806"/>
            <a:chExt cx="2340429" cy="838200"/>
          </a:xfrm>
        </p:grpSpPr>
        <p:sp>
          <p:nvSpPr>
            <p:cNvPr id="6" name="Rounded Rectangle 5"/>
            <p:cNvSpPr/>
            <p:nvPr/>
          </p:nvSpPr>
          <p:spPr>
            <a:xfrm>
              <a:off x="4759234" y="2799806"/>
              <a:ext cx="2340429" cy="838200"/>
            </a:xfrm>
            <a:prstGeom prst="roundRect">
              <a:avLst>
                <a:gd name="adj" fmla="val 9431"/>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7" name="TextBox 6"/>
            <p:cNvSpPr txBox="1"/>
            <p:nvPr/>
          </p:nvSpPr>
          <p:spPr>
            <a:xfrm>
              <a:off x="4759234" y="3026965"/>
              <a:ext cx="2313214" cy="338554"/>
            </a:xfrm>
            <a:prstGeom prst="rect">
              <a:avLst/>
            </a:prstGeom>
            <a:noFill/>
            <a:ln w="57150" cap="rnd">
              <a:noFill/>
            </a:ln>
          </p:spPr>
          <p:txBody>
            <a:bodyPr wrap="square" rtlCol="0">
              <a:spAutoFit/>
            </a:bodyPr>
            <a:lstStyle/>
            <a:p>
              <a:pPr algn="ctr"/>
              <a:r>
                <a:rPr lang="en-US" sz="88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Speak Up!</a:t>
              </a:r>
            </a:p>
            <a:p>
              <a:pPr algn="ctr">
                <a:lnSpc>
                  <a:spcPct val="150000"/>
                </a:lnSpc>
              </a:pPr>
              <a:r>
                <a:rPr lang="en-US" sz="4000" dirty="0">
                  <a:solidFill>
                    <a:srgbClr val="879198"/>
                  </a:solidFill>
                  <a:latin typeface="Open Sans" panose="020B0606030504020204" pitchFamily="34" charset="0"/>
                  <a:ea typeface="Open Sans" panose="020B0606030504020204" pitchFamily="34" charset="0"/>
                  <a:cs typeface="Open Sans" panose="020B0606030504020204" pitchFamily="34" charset="0"/>
                </a:rPr>
                <a:t>Action Behind Advocacy</a:t>
              </a:r>
            </a:p>
          </p:txBody>
        </p:sp>
      </p:grpSp>
    </p:spTree>
    <p:extLst>
      <p:ext uri="{BB962C8B-B14F-4D97-AF65-F5344CB8AC3E}">
        <p14:creationId xmlns:p14="http://schemas.microsoft.com/office/powerpoint/2010/main" val="2978116897"/>
      </p:ext>
    </p:extLst>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ED1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771385" y="472440"/>
            <a:ext cx="10680867" cy="5867400"/>
          </a:xfrm>
          <a:prstGeom prst="roundRect">
            <a:avLst>
              <a:gd name="adj" fmla="val 8689"/>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7" name="TextBox 6"/>
          <p:cNvSpPr txBox="1"/>
          <p:nvPr/>
        </p:nvSpPr>
        <p:spPr>
          <a:xfrm>
            <a:off x="771385" y="2062553"/>
            <a:ext cx="10556668" cy="2369878"/>
          </a:xfrm>
          <a:prstGeom prst="rect">
            <a:avLst/>
          </a:prstGeom>
          <a:noFill/>
          <a:ln w="57150" cap="rnd">
            <a:noFill/>
          </a:ln>
        </p:spPr>
        <p:txBody>
          <a:bodyPr wrap="square" rtlCol="0">
            <a:spAutoFit/>
          </a:bodyPr>
          <a:lstStyle/>
          <a:p>
            <a:pPr algn="ctr"/>
            <a:r>
              <a:rPr lang="en-US" sz="88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Foster Care</a:t>
            </a:r>
          </a:p>
          <a:p>
            <a:pPr algn="ctr">
              <a:lnSpc>
                <a:spcPct val="150000"/>
              </a:lnSpc>
            </a:pPr>
            <a:r>
              <a:rPr lang="en-US" sz="4000" dirty="0">
                <a:solidFill>
                  <a:srgbClr val="879198"/>
                </a:solidFill>
                <a:latin typeface="Open Sans" panose="020B0606030504020204" pitchFamily="34" charset="0"/>
                <a:ea typeface="Open Sans" panose="020B0606030504020204" pitchFamily="34" charset="0"/>
                <a:cs typeface="Open Sans" panose="020B0606030504020204" pitchFamily="34" charset="0"/>
              </a:rPr>
              <a:t>The Necessary Journey</a:t>
            </a:r>
          </a:p>
        </p:txBody>
      </p:sp>
    </p:spTree>
    <p:extLst>
      <p:ext uri="{BB962C8B-B14F-4D97-AF65-F5344CB8AC3E}">
        <p14:creationId xmlns:p14="http://schemas.microsoft.com/office/powerpoint/2010/main" val="3923695756"/>
      </p:ext>
    </p:extLst>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ED1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771385" y="472440"/>
            <a:ext cx="10680867" cy="5867400"/>
          </a:xfrm>
          <a:prstGeom prst="roundRect">
            <a:avLst>
              <a:gd name="adj" fmla="val 8689"/>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7" name="TextBox 6"/>
          <p:cNvSpPr txBox="1"/>
          <p:nvPr/>
        </p:nvSpPr>
        <p:spPr>
          <a:xfrm>
            <a:off x="771385" y="941324"/>
            <a:ext cx="10556668" cy="1323439"/>
          </a:xfrm>
          <a:prstGeom prst="rect">
            <a:avLst/>
          </a:prstGeom>
          <a:noFill/>
          <a:ln w="57150" cap="rnd">
            <a:noFill/>
          </a:ln>
        </p:spPr>
        <p:txBody>
          <a:bodyPr wrap="square" rtlCol="0">
            <a:spAutoFit/>
          </a:bodyPr>
          <a:lstStyle/>
          <a:p>
            <a:pPr algn="ctr"/>
            <a:r>
              <a:rPr lang="en-US" sz="40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Change starts within YOU.</a:t>
            </a:r>
          </a:p>
          <a:p>
            <a:pPr algn="ctr"/>
            <a:r>
              <a:rPr lang="en-US" sz="4000" dirty="0">
                <a:solidFill>
                  <a:srgbClr val="879198"/>
                </a:solidFill>
                <a:latin typeface="Open Sans" panose="020B0606030504020204" pitchFamily="34" charset="0"/>
                <a:ea typeface="Open Sans" panose="020B0606030504020204" pitchFamily="34" charset="0"/>
                <a:cs typeface="Open Sans" panose="020B0606030504020204" pitchFamily="34" charset="0"/>
              </a:rPr>
              <a:t>You are already an advocate.</a:t>
            </a:r>
          </a:p>
        </p:txBody>
      </p:sp>
      <p:grpSp>
        <p:nvGrpSpPr>
          <p:cNvPr id="4" name="Group 3"/>
          <p:cNvGrpSpPr/>
          <p:nvPr/>
        </p:nvGrpSpPr>
        <p:grpSpPr>
          <a:xfrm>
            <a:off x="2743201" y="2612574"/>
            <a:ext cx="3150576" cy="1578429"/>
            <a:chOff x="2743201" y="2612574"/>
            <a:chExt cx="3150576" cy="1578429"/>
          </a:xfrm>
        </p:grpSpPr>
        <p:sp>
          <p:nvSpPr>
            <p:cNvPr id="10" name="Rectangular Callout 9"/>
            <p:cNvSpPr/>
            <p:nvPr/>
          </p:nvSpPr>
          <p:spPr>
            <a:xfrm rot="5400000" flipV="1">
              <a:off x="3529274" y="1826501"/>
              <a:ext cx="1578429" cy="3150576"/>
            </a:xfrm>
            <a:prstGeom prst="wedgeRectCallout">
              <a:avLst/>
            </a:prstGeom>
            <a:solidFill>
              <a:schemeClr val="bg1"/>
            </a:solidFill>
            <a:ln w="57150">
              <a:solidFill>
                <a:srgbClr val="ED18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193509" y="2884682"/>
              <a:ext cx="2314576" cy="1015663"/>
            </a:xfrm>
            <a:prstGeom prst="rect">
              <a:avLst/>
            </a:prstGeom>
            <a:noFill/>
            <a:ln w="57150" cap="rnd">
              <a:noFill/>
            </a:ln>
          </p:spPr>
          <p:txBody>
            <a:bodyPr wrap="square" rtlCol="0">
              <a:spAutoFit/>
            </a:bodyPr>
            <a:lstStyle/>
            <a:p>
              <a:pPr algn="ctr"/>
              <a:r>
                <a:rPr lang="en-US" sz="36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Step #1</a:t>
              </a:r>
            </a:p>
            <a:p>
              <a:pPr algn="ctr"/>
              <a:r>
                <a:rPr lang="en-US" sz="2400" dirty="0">
                  <a:solidFill>
                    <a:srgbClr val="879198"/>
                  </a:solidFill>
                  <a:latin typeface="Open Sans" panose="020B0606030504020204" pitchFamily="34" charset="0"/>
                  <a:ea typeface="Open Sans" panose="020B0606030504020204" pitchFamily="34" charset="0"/>
                  <a:cs typeface="Open Sans" panose="020B0606030504020204" pitchFamily="34" charset="0"/>
                </a:rPr>
                <a:t>Introspection</a:t>
              </a:r>
            </a:p>
          </p:txBody>
        </p:sp>
      </p:grpSp>
    </p:spTree>
    <p:extLst>
      <p:ext uri="{BB962C8B-B14F-4D97-AF65-F5344CB8AC3E}">
        <p14:creationId xmlns:p14="http://schemas.microsoft.com/office/powerpoint/2010/main" val="377619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ED1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771385" y="472440"/>
            <a:ext cx="10680867" cy="5867400"/>
          </a:xfrm>
          <a:prstGeom prst="roundRect">
            <a:avLst>
              <a:gd name="adj" fmla="val 8689"/>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7" name="TextBox 6"/>
          <p:cNvSpPr txBox="1"/>
          <p:nvPr/>
        </p:nvSpPr>
        <p:spPr>
          <a:xfrm>
            <a:off x="771385" y="941324"/>
            <a:ext cx="10556668" cy="1323439"/>
          </a:xfrm>
          <a:prstGeom prst="rect">
            <a:avLst/>
          </a:prstGeom>
          <a:noFill/>
          <a:ln w="57150" cap="rnd">
            <a:noFill/>
          </a:ln>
        </p:spPr>
        <p:txBody>
          <a:bodyPr wrap="square" rtlCol="0">
            <a:spAutoFit/>
          </a:bodyPr>
          <a:lstStyle/>
          <a:p>
            <a:pPr algn="ctr"/>
            <a:r>
              <a:rPr lang="en-US" sz="40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Change starts within YOU.</a:t>
            </a:r>
          </a:p>
          <a:p>
            <a:pPr algn="ctr"/>
            <a:r>
              <a:rPr lang="en-US" sz="4000" dirty="0">
                <a:solidFill>
                  <a:srgbClr val="879198"/>
                </a:solidFill>
                <a:latin typeface="Open Sans" panose="020B0606030504020204" pitchFamily="34" charset="0"/>
                <a:ea typeface="Open Sans" panose="020B0606030504020204" pitchFamily="34" charset="0"/>
                <a:cs typeface="Open Sans" panose="020B0606030504020204" pitchFamily="34" charset="0"/>
              </a:rPr>
              <a:t>You are already an advocate.</a:t>
            </a:r>
          </a:p>
        </p:txBody>
      </p:sp>
      <p:sp>
        <p:nvSpPr>
          <p:cNvPr id="12" name="Rectangular Callout 11"/>
          <p:cNvSpPr/>
          <p:nvPr/>
        </p:nvSpPr>
        <p:spPr>
          <a:xfrm rot="10800000" flipV="1">
            <a:off x="5948207" y="2612569"/>
            <a:ext cx="3239336" cy="1578432"/>
          </a:xfrm>
          <a:prstGeom prst="wedgeRectCallout">
            <a:avLst/>
          </a:prstGeom>
          <a:solidFill>
            <a:schemeClr val="bg1"/>
          </a:solidFill>
          <a:ln w="57150">
            <a:solidFill>
              <a:srgbClr val="ED18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166248" y="2884682"/>
            <a:ext cx="2826290" cy="1015663"/>
          </a:xfrm>
          <a:prstGeom prst="rect">
            <a:avLst/>
          </a:prstGeom>
          <a:noFill/>
          <a:ln w="57150" cap="rnd">
            <a:noFill/>
          </a:ln>
        </p:spPr>
        <p:txBody>
          <a:bodyPr wrap="square" rtlCol="0">
            <a:spAutoFit/>
          </a:bodyPr>
          <a:lstStyle/>
          <a:p>
            <a:pPr algn="ctr"/>
            <a:r>
              <a:rPr lang="en-US" sz="36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Step #2</a:t>
            </a:r>
          </a:p>
          <a:p>
            <a:pPr algn="ctr"/>
            <a:r>
              <a:rPr lang="en-US" sz="2400" dirty="0">
                <a:solidFill>
                  <a:srgbClr val="879198"/>
                </a:solidFill>
                <a:latin typeface="Open Sans" panose="020B0606030504020204" pitchFamily="34" charset="0"/>
                <a:ea typeface="Open Sans" panose="020B0606030504020204" pitchFamily="34" charset="0"/>
                <a:cs typeface="Open Sans" panose="020B0606030504020204" pitchFamily="34" charset="0"/>
              </a:rPr>
              <a:t>Learn from others</a:t>
            </a:r>
          </a:p>
        </p:txBody>
      </p:sp>
      <p:sp>
        <p:nvSpPr>
          <p:cNvPr id="10" name="Rectangular Callout 9"/>
          <p:cNvSpPr/>
          <p:nvPr/>
        </p:nvSpPr>
        <p:spPr>
          <a:xfrm rot="5400000" flipV="1">
            <a:off x="3529274" y="1826501"/>
            <a:ext cx="1578429" cy="3150576"/>
          </a:xfrm>
          <a:prstGeom prst="wedgeRectCallout">
            <a:avLst/>
          </a:prstGeom>
          <a:solidFill>
            <a:schemeClr val="bg1"/>
          </a:solidFill>
          <a:ln w="57150">
            <a:solidFill>
              <a:srgbClr val="B3B9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193509" y="2884682"/>
            <a:ext cx="2314576" cy="1015663"/>
          </a:xfrm>
          <a:prstGeom prst="rect">
            <a:avLst/>
          </a:prstGeom>
          <a:noFill/>
          <a:ln w="57150" cap="rnd">
            <a:noFill/>
          </a:ln>
        </p:spPr>
        <p:txBody>
          <a:bodyPr wrap="square" rtlCol="0">
            <a:spAutoFit/>
          </a:bodyPr>
          <a:lstStyle/>
          <a:p>
            <a:pPr algn="ctr"/>
            <a:r>
              <a:rPr lang="en-US" sz="36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Step #1</a:t>
            </a:r>
          </a:p>
          <a:p>
            <a:pPr algn="ctr"/>
            <a:r>
              <a:rPr lang="en-US" sz="2400" dirty="0">
                <a:solidFill>
                  <a:srgbClr val="879198"/>
                </a:solidFill>
                <a:latin typeface="Open Sans" panose="020B0606030504020204" pitchFamily="34" charset="0"/>
                <a:ea typeface="Open Sans" panose="020B0606030504020204" pitchFamily="34" charset="0"/>
                <a:cs typeface="Open Sans" panose="020B0606030504020204" pitchFamily="34" charset="0"/>
              </a:rPr>
              <a:t>Introspection</a:t>
            </a:r>
          </a:p>
        </p:txBody>
      </p:sp>
    </p:spTree>
    <p:extLst>
      <p:ext uri="{BB962C8B-B14F-4D97-AF65-F5344CB8AC3E}">
        <p14:creationId xmlns:p14="http://schemas.microsoft.com/office/powerpoint/2010/main" val="990275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ED1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771385" y="472440"/>
            <a:ext cx="10680867" cy="5867400"/>
          </a:xfrm>
          <a:prstGeom prst="roundRect">
            <a:avLst>
              <a:gd name="adj" fmla="val 9060"/>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7" name="TextBox 6"/>
          <p:cNvSpPr txBox="1"/>
          <p:nvPr/>
        </p:nvSpPr>
        <p:spPr>
          <a:xfrm>
            <a:off x="771385" y="941324"/>
            <a:ext cx="10556668" cy="1323439"/>
          </a:xfrm>
          <a:prstGeom prst="rect">
            <a:avLst/>
          </a:prstGeom>
          <a:noFill/>
          <a:ln w="57150" cap="rnd">
            <a:noFill/>
          </a:ln>
        </p:spPr>
        <p:txBody>
          <a:bodyPr wrap="square" rtlCol="0">
            <a:spAutoFit/>
          </a:bodyPr>
          <a:lstStyle/>
          <a:p>
            <a:pPr algn="ctr"/>
            <a:r>
              <a:rPr lang="en-US" sz="40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Change starts within YOU.</a:t>
            </a:r>
          </a:p>
          <a:p>
            <a:pPr algn="ctr"/>
            <a:r>
              <a:rPr lang="en-US" sz="4000" dirty="0">
                <a:solidFill>
                  <a:srgbClr val="879198"/>
                </a:solidFill>
                <a:latin typeface="Open Sans" panose="020B0606030504020204" pitchFamily="34" charset="0"/>
                <a:ea typeface="Open Sans" panose="020B0606030504020204" pitchFamily="34" charset="0"/>
                <a:cs typeface="Open Sans" panose="020B0606030504020204" pitchFamily="34" charset="0"/>
              </a:rPr>
              <a:t>You are already an advocate.</a:t>
            </a:r>
          </a:p>
        </p:txBody>
      </p:sp>
      <p:sp>
        <p:nvSpPr>
          <p:cNvPr id="13" name="Rectangular Callout 12"/>
          <p:cNvSpPr/>
          <p:nvPr/>
        </p:nvSpPr>
        <p:spPr>
          <a:xfrm rot="16200000" flipV="1">
            <a:off x="6729676" y="3442189"/>
            <a:ext cx="1654628" cy="3239337"/>
          </a:xfrm>
          <a:prstGeom prst="wedgeRectCallout">
            <a:avLst/>
          </a:prstGeom>
          <a:solidFill>
            <a:schemeClr val="bg1"/>
          </a:solidFill>
          <a:ln w="57150">
            <a:solidFill>
              <a:srgbClr val="ED18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219735" y="4430450"/>
            <a:ext cx="2717434" cy="1384995"/>
          </a:xfrm>
          <a:prstGeom prst="rect">
            <a:avLst/>
          </a:prstGeom>
          <a:noFill/>
          <a:ln w="57150" cap="rnd">
            <a:noFill/>
          </a:ln>
        </p:spPr>
        <p:txBody>
          <a:bodyPr wrap="square" rtlCol="0">
            <a:spAutoFit/>
          </a:bodyPr>
          <a:lstStyle/>
          <a:p>
            <a:pPr algn="ctr"/>
            <a:r>
              <a:rPr lang="en-US" sz="36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Step #3</a:t>
            </a:r>
          </a:p>
          <a:p>
            <a:pPr algn="ctr"/>
            <a:r>
              <a:rPr lang="en-US" sz="2400" dirty="0">
                <a:solidFill>
                  <a:srgbClr val="879198"/>
                </a:solidFill>
                <a:latin typeface="Open Sans" panose="020B0606030504020204" pitchFamily="34" charset="0"/>
                <a:ea typeface="Open Sans" panose="020B0606030504020204" pitchFamily="34" charset="0"/>
                <a:cs typeface="Open Sans" panose="020B0606030504020204" pitchFamily="34" charset="0"/>
              </a:rPr>
              <a:t>Organize or join an organization</a:t>
            </a:r>
          </a:p>
        </p:txBody>
      </p:sp>
      <p:sp>
        <p:nvSpPr>
          <p:cNvPr id="12" name="Rectangular Callout 11"/>
          <p:cNvSpPr/>
          <p:nvPr/>
        </p:nvSpPr>
        <p:spPr>
          <a:xfrm rot="10800000" flipV="1">
            <a:off x="5948207" y="2612569"/>
            <a:ext cx="3239336" cy="1578432"/>
          </a:xfrm>
          <a:prstGeom prst="wedgeRectCallout">
            <a:avLst/>
          </a:prstGeom>
          <a:solidFill>
            <a:schemeClr val="bg1"/>
          </a:solidFill>
          <a:ln w="57150">
            <a:solidFill>
              <a:srgbClr val="B3B9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ular Callout 9"/>
          <p:cNvSpPr/>
          <p:nvPr/>
        </p:nvSpPr>
        <p:spPr>
          <a:xfrm rot="5400000" flipV="1">
            <a:off x="3529274" y="1826501"/>
            <a:ext cx="1578429" cy="3150576"/>
          </a:xfrm>
          <a:prstGeom prst="wedgeRectCallout">
            <a:avLst/>
          </a:prstGeom>
          <a:solidFill>
            <a:schemeClr val="bg1"/>
          </a:solidFill>
          <a:ln w="57150">
            <a:solidFill>
              <a:srgbClr val="B3B9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166248" y="2884682"/>
            <a:ext cx="2826290" cy="1015663"/>
          </a:xfrm>
          <a:prstGeom prst="rect">
            <a:avLst/>
          </a:prstGeom>
          <a:noFill/>
          <a:ln w="57150" cap="rnd">
            <a:noFill/>
          </a:ln>
        </p:spPr>
        <p:txBody>
          <a:bodyPr wrap="square" rtlCol="0">
            <a:spAutoFit/>
          </a:bodyPr>
          <a:lstStyle/>
          <a:p>
            <a:pPr algn="ctr"/>
            <a:r>
              <a:rPr lang="en-US" sz="36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Step #2</a:t>
            </a:r>
          </a:p>
          <a:p>
            <a:pPr algn="ctr"/>
            <a:r>
              <a:rPr lang="en-US" sz="2400" dirty="0">
                <a:solidFill>
                  <a:srgbClr val="879198"/>
                </a:solidFill>
                <a:latin typeface="Open Sans" panose="020B0606030504020204" pitchFamily="34" charset="0"/>
                <a:ea typeface="Open Sans" panose="020B0606030504020204" pitchFamily="34" charset="0"/>
                <a:cs typeface="Open Sans" panose="020B0606030504020204" pitchFamily="34" charset="0"/>
              </a:rPr>
              <a:t>Learn from others</a:t>
            </a:r>
          </a:p>
        </p:txBody>
      </p:sp>
      <p:sp>
        <p:nvSpPr>
          <p:cNvPr id="11" name="TextBox 10"/>
          <p:cNvSpPr txBox="1"/>
          <p:nvPr/>
        </p:nvSpPr>
        <p:spPr>
          <a:xfrm>
            <a:off x="3193509" y="2884682"/>
            <a:ext cx="2314576" cy="1015663"/>
          </a:xfrm>
          <a:prstGeom prst="rect">
            <a:avLst/>
          </a:prstGeom>
          <a:noFill/>
          <a:ln w="57150" cap="rnd">
            <a:noFill/>
          </a:ln>
        </p:spPr>
        <p:txBody>
          <a:bodyPr wrap="square" rtlCol="0">
            <a:spAutoFit/>
          </a:bodyPr>
          <a:lstStyle/>
          <a:p>
            <a:pPr algn="ctr"/>
            <a:r>
              <a:rPr lang="en-US" sz="36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Step #1</a:t>
            </a:r>
          </a:p>
          <a:p>
            <a:pPr algn="ctr"/>
            <a:r>
              <a:rPr lang="en-US" sz="2400" dirty="0">
                <a:solidFill>
                  <a:srgbClr val="879198"/>
                </a:solidFill>
                <a:latin typeface="Open Sans" panose="020B0606030504020204" pitchFamily="34" charset="0"/>
                <a:ea typeface="Open Sans" panose="020B0606030504020204" pitchFamily="34" charset="0"/>
                <a:cs typeface="Open Sans" panose="020B0606030504020204" pitchFamily="34" charset="0"/>
              </a:rPr>
              <a:t>Introspection</a:t>
            </a:r>
          </a:p>
        </p:txBody>
      </p:sp>
    </p:spTree>
    <p:extLst>
      <p:ext uri="{BB962C8B-B14F-4D97-AF65-F5344CB8AC3E}">
        <p14:creationId xmlns:p14="http://schemas.microsoft.com/office/powerpoint/2010/main" val="1583586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ED1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771385" y="472440"/>
            <a:ext cx="10680867" cy="5867400"/>
          </a:xfrm>
          <a:prstGeom prst="roundRect">
            <a:avLst>
              <a:gd name="adj" fmla="val 8504"/>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7" name="TextBox 6"/>
          <p:cNvSpPr txBox="1"/>
          <p:nvPr/>
        </p:nvSpPr>
        <p:spPr>
          <a:xfrm>
            <a:off x="771385" y="941324"/>
            <a:ext cx="10556668" cy="1323439"/>
          </a:xfrm>
          <a:prstGeom prst="rect">
            <a:avLst/>
          </a:prstGeom>
          <a:noFill/>
          <a:ln w="57150" cap="rnd">
            <a:noFill/>
          </a:ln>
        </p:spPr>
        <p:txBody>
          <a:bodyPr wrap="square" rtlCol="0">
            <a:spAutoFit/>
          </a:bodyPr>
          <a:lstStyle/>
          <a:p>
            <a:pPr algn="ctr"/>
            <a:r>
              <a:rPr lang="en-US" sz="40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Change starts within YOU.</a:t>
            </a:r>
          </a:p>
          <a:p>
            <a:pPr algn="ctr"/>
            <a:r>
              <a:rPr lang="en-US" sz="4000" dirty="0">
                <a:solidFill>
                  <a:srgbClr val="879198"/>
                </a:solidFill>
                <a:latin typeface="Open Sans" panose="020B0606030504020204" pitchFamily="34" charset="0"/>
                <a:ea typeface="Open Sans" panose="020B0606030504020204" pitchFamily="34" charset="0"/>
                <a:cs typeface="Open Sans" panose="020B0606030504020204" pitchFamily="34" charset="0"/>
              </a:rPr>
              <a:t>You are already an advocate.</a:t>
            </a:r>
          </a:p>
        </p:txBody>
      </p:sp>
      <p:sp>
        <p:nvSpPr>
          <p:cNvPr id="18" name="Rectangular Callout 17"/>
          <p:cNvSpPr/>
          <p:nvPr/>
        </p:nvSpPr>
        <p:spPr>
          <a:xfrm rot="16200000" flipV="1">
            <a:off x="6729676" y="3442189"/>
            <a:ext cx="1654628" cy="3239337"/>
          </a:xfrm>
          <a:prstGeom prst="wedgeRectCallout">
            <a:avLst/>
          </a:prstGeom>
          <a:solidFill>
            <a:schemeClr val="bg1"/>
          </a:solidFill>
          <a:ln w="57150">
            <a:solidFill>
              <a:srgbClr val="B3B9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6219735" y="4430450"/>
            <a:ext cx="2717434" cy="1384995"/>
          </a:xfrm>
          <a:prstGeom prst="rect">
            <a:avLst/>
          </a:prstGeom>
          <a:noFill/>
          <a:ln w="57150" cap="rnd">
            <a:noFill/>
          </a:ln>
        </p:spPr>
        <p:txBody>
          <a:bodyPr wrap="square" rtlCol="0">
            <a:spAutoFit/>
          </a:bodyPr>
          <a:lstStyle/>
          <a:p>
            <a:pPr algn="ctr"/>
            <a:r>
              <a:rPr lang="en-US" sz="36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Step #3</a:t>
            </a:r>
          </a:p>
          <a:p>
            <a:pPr algn="ctr"/>
            <a:r>
              <a:rPr lang="en-US" sz="2400" dirty="0">
                <a:solidFill>
                  <a:srgbClr val="879198"/>
                </a:solidFill>
                <a:latin typeface="Open Sans" panose="020B0606030504020204" pitchFamily="34" charset="0"/>
                <a:ea typeface="Open Sans" panose="020B0606030504020204" pitchFamily="34" charset="0"/>
                <a:cs typeface="Open Sans" panose="020B0606030504020204" pitchFamily="34" charset="0"/>
              </a:rPr>
              <a:t>Organize or join an organization</a:t>
            </a:r>
          </a:p>
        </p:txBody>
      </p:sp>
      <p:sp>
        <p:nvSpPr>
          <p:cNvPr id="20" name="Rectangular Callout 19"/>
          <p:cNvSpPr/>
          <p:nvPr/>
        </p:nvSpPr>
        <p:spPr>
          <a:xfrm rot="10800000" flipV="1">
            <a:off x="5948207" y="2612569"/>
            <a:ext cx="3239336" cy="1578432"/>
          </a:xfrm>
          <a:prstGeom prst="wedgeRectCallout">
            <a:avLst/>
          </a:prstGeom>
          <a:solidFill>
            <a:schemeClr val="bg1"/>
          </a:solidFill>
          <a:ln w="57150">
            <a:solidFill>
              <a:srgbClr val="B3B9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ular Callout 20"/>
          <p:cNvSpPr/>
          <p:nvPr/>
        </p:nvSpPr>
        <p:spPr>
          <a:xfrm rot="5400000" flipV="1">
            <a:off x="3529274" y="1826501"/>
            <a:ext cx="1578429" cy="3150576"/>
          </a:xfrm>
          <a:prstGeom prst="wedgeRectCallout">
            <a:avLst/>
          </a:prstGeom>
          <a:solidFill>
            <a:schemeClr val="bg1"/>
          </a:solidFill>
          <a:ln w="57150">
            <a:solidFill>
              <a:srgbClr val="B3B9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ular Callout 13"/>
          <p:cNvSpPr/>
          <p:nvPr/>
        </p:nvSpPr>
        <p:spPr>
          <a:xfrm flipV="1">
            <a:off x="2743195" y="4234539"/>
            <a:ext cx="3150581" cy="1654633"/>
          </a:xfrm>
          <a:prstGeom prst="wedgeRectCallout">
            <a:avLst/>
          </a:prstGeom>
          <a:solidFill>
            <a:schemeClr val="bg1"/>
          </a:solidFill>
          <a:ln w="57150">
            <a:solidFill>
              <a:srgbClr val="ED18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193509" y="4593740"/>
            <a:ext cx="2314576" cy="1015663"/>
          </a:xfrm>
          <a:prstGeom prst="rect">
            <a:avLst/>
          </a:prstGeom>
          <a:noFill/>
          <a:ln w="57150" cap="rnd">
            <a:noFill/>
          </a:ln>
        </p:spPr>
        <p:txBody>
          <a:bodyPr wrap="square" rtlCol="0">
            <a:spAutoFit/>
          </a:bodyPr>
          <a:lstStyle/>
          <a:p>
            <a:pPr algn="ctr"/>
            <a:r>
              <a:rPr lang="en-US" sz="36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Step #4</a:t>
            </a:r>
          </a:p>
          <a:p>
            <a:pPr algn="ctr"/>
            <a:r>
              <a:rPr lang="en-US" sz="2400" dirty="0">
                <a:solidFill>
                  <a:srgbClr val="879198"/>
                </a:solidFill>
                <a:latin typeface="Open Sans" panose="020B0606030504020204" pitchFamily="34" charset="0"/>
                <a:ea typeface="Open Sans" panose="020B0606030504020204" pitchFamily="34" charset="0"/>
                <a:cs typeface="Open Sans" panose="020B0606030504020204" pitchFamily="34" charset="0"/>
              </a:rPr>
              <a:t>Repeat</a:t>
            </a:r>
          </a:p>
        </p:txBody>
      </p:sp>
      <p:sp>
        <p:nvSpPr>
          <p:cNvPr id="22" name="TextBox 21"/>
          <p:cNvSpPr txBox="1"/>
          <p:nvPr/>
        </p:nvSpPr>
        <p:spPr>
          <a:xfrm>
            <a:off x="6166248" y="2884682"/>
            <a:ext cx="2826290" cy="1015663"/>
          </a:xfrm>
          <a:prstGeom prst="rect">
            <a:avLst/>
          </a:prstGeom>
          <a:noFill/>
          <a:ln w="57150" cap="rnd">
            <a:noFill/>
          </a:ln>
        </p:spPr>
        <p:txBody>
          <a:bodyPr wrap="square" rtlCol="0">
            <a:spAutoFit/>
          </a:bodyPr>
          <a:lstStyle/>
          <a:p>
            <a:pPr algn="ctr"/>
            <a:r>
              <a:rPr lang="en-US" sz="36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Step #2</a:t>
            </a:r>
          </a:p>
          <a:p>
            <a:pPr algn="ctr"/>
            <a:r>
              <a:rPr lang="en-US" sz="2400" dirty="0">
                <a:solidFill>
                  <a:srgbClr val="879198"/>
                </a:solidFill>
                <a:latin typeface="Open Sans" panose="020B0606030504020204" pitchFamily="34" charset="0"/>
                <a:ea typeface="Open Sans" panose="020B0606030504020204" pitchFamily="34" charset="0"/>
                <a:cs typeface="Open Sans" panose="020B0606030504020204" pitchFamily="34" charset="0"/>
              </a:rPr>
              <a:t>Learn from others</a:t>
            </a:r>
          </a:p>
        </p:txBody>
      </p:sp>
      <p:sp>
        <p:nvSpPr>
          <p:cNvPr id="23" name="TextBox 22"/>
          <p:cNvSpPr txBox="1"/>
          <p:nvPr/>
        </p:nvSpPr>
        <p:spPr>
          <a:xfrm>
            <a:off x="3193509" y="2884682"/>
            <a:ext cx="2314576" cy="1015663"/>
          </a:xfrm>
          <a:prstGeom prst="rect">
            <a:avLst/>
          </a:prstGeom>
          <a:noFill/>
          <a:ln w="57150" cap="rnd">
            <a:noFill/>
          </a:ln>
        </p:spPr>
        <p:txBody>
          <a:bodyPr wrap="square" rtlCol="0">
            <a:spAutoFit/>
          </a:bodyPr>
          <a:lstStyle/>
          <a:p>
            <a:pPr algn="ctr"/>
            <a:r>
              <a:rPr lang="en-US" sz="36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Step #1</a:t>
            </a:r>
          </a:p>
          <a:p>
            <a:pPr algn="ctr"/>
            <a:r>
              <a:rPr lang="en-US" sz="2400" dirty="0">
                <a:solidFill>
                  <a:srgbClr val="879198"/>
                </a:solidFill>
                <a:latin typeface="Open Sans" panose="020B0606030504020204" pitchFamily="34" charset="0"/>
                <a:ea typeface="Open Sans" panose="020B0606030504020204" pitchFamily="34" charset="0"/>
                <a:cs typeface="Open Sans" panose="020B0606030504020204" pitchFamily="34" charset="0"/>
              </a:rPr>
              <a:t>Introspection</a:t>
            </a:r>
          </a:p>
        </p:txBody>
      </p:sp>
    </p:spTree>
    <p:extLst>
      <p:ext uri="{BB962C8B-B14F-4D97-AF65-F5344CB8AC3E}">
        <p14:creationId xmlns:p14="http://schemas.microsoft.com/office/powerpoint/2010/main" val="3814392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ED1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468" t="9405" r="725" b="9085"/>
          <a:stretch/>
        </p:blipFill>
        <p:spPr>
          <a:xfrm>
            <a:off x="781216" y="452776"/>
            <a:ext cx="10722525" cy="5896896"/>
          </a:xfrm>
          <a:prstGeom prst="roundRect">
            <a:avLst>
              <a:gd name="adj" fmla="val 6137"/>
            </a:avLst>
          </a:prstGeom>
          <a:ln w="57150">
            <a:noFill/>
          </a:ln>
        </p:spPr>
      </p:pic>
      <p:sp>
        <p:nvSpPr>
          <p:cNvPr id="6" name="Rounded Rectangle 5"/>
          <p:cNvSpPr/>
          <p:nvPr/>
        </p:nvSpPr>
        <p:spPr>
          <a:xfrm>
            <a:off x="771385" y="472440"/>
            <a:ext cx="2429495" cy="3332644"/>
          </a:xfrm>
          <a:prstGeom prst="roundRect">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7" name="TextBox 6"/>
          <p:cNvSpPr txBox="1"/>
          <p:nvPr/>
        </p:nvSpPr>
        <p:spPr>
          <a:xfrm>
            <a:off x="1079091" y="970819"/>
            <a:ext cx="1949244" cy="2369880"/>
          </a:xfrm>
          <a:prstGeom prst="rect">
            <a:avLst/>
          </a:prstGeom>
          <a:noFill/>
          <a:ln w="57150" cap="rnd">
            <a:noFill/>
          </a:ln>
        </p:spPr>
        <p:txBody>
          <a:bodyPr wrap="square" rtlCol="0">
            <a:spAutoFit/>
          </a:bodyPr>
          <a:lstStyle/>
          <a:p>
            <a:r>
              <a:rPr lang="en-US" sz="40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Step 1: </a:t>
            </a:r>
            <a:r>
              <a:rPr lang="en-US" sz="3600" dirty="0">
                <a:solidFill>
                  <a:srgbClr val="879198"/>
                </a:solidFill>
                <a:latin typeface="Open Sans" panose="020B0606030504020204" pitchFamily="34" charset="0"/>
                <a:ea typeface="Open Sans" panose="020B0606030504020204" pitchFamily="34" charset="0"/>
                <a:cs typeface="Open Sans" panose="020B0606030504020204" pitchFamily="34" charset="0"/>
              </a:rPr>
              <a:t>Look Inside Yourself</a:t>
            </a:r>
          </a:p>
        </p:txBody>
      </p:sp>
    </p:spTree>
    <p:extLst>
      <p:ext uri="{BB962C8B-B14F-4D97-AF65-F5344CB8AC3E}">
        <p14:creationId xmlns:p14="http://schemas.microsoft.com/office/powerpoint/2010/main" val="744628471"/>
      </p:ext>
    </p:extLst>
  </p:cSld>
  <p:clrMapOvr>
    <a:masterClrMapping/>
  </p:clrMapOvr>
  <p:transition spd="med">
    <p:pull/>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ED1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71385" y="472440"/>
            <a:ext cx="10680867" cy="5867400"/>
          </a:xfrm>
          <a:prstGeom prst="roundRect">
            <a:avLst>
              <a:gd name="adj" fmla="val 8504"/>
            </a:avLst>
          </a:prstGeom>
          <a:solidFill>
            <a:schemeClr val="bg1"/>
          </a:solidFill>
          <a:ln w="57150">
            <a:no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8" name="TextBox 7"/>
          <p:cNvSpPr txBox="1"/>
          <p:nvPr/>
        </p:nvSpPr>
        <p:spPr>
          <a:xfrm>
            <a:off x="3696929" y="1920895"/>
            <a:ext cx="6617110" cy="3016210"/>
          </a:xfrm>
          <a:prstGeom prst="rect">
            <a:avLst/>
          </a:prstGeom>
          <a:noFill/>
          <a:ln w="57150" cap="rnd">
            <a:noFill/>
          </a:ln>
        </p:spPr>
        <p:txBody>
          <a:bodyPr wrap="square" rtlCol="0">
            <a:spAutoFit/>
          </a:bodyPr>
          <a:lstStyle/>
          <a:p>
            <a:pPr marL="571500" indent="-571500">
              <a:spcAft>
                <a:spcPts val="1800"/>
              </a:spcAft>
              <a:buClr>
                <a:srgbClr val="879198"/>
              </a:buClr>
              <a:buFont typeface="Arial" panose="020B0604020202020204" pitchFamily="34" charset="0"/>
              <a:buChar char="•"/>
            </a:pPr>
            <a:r>
              <a:rPr lang="en-US" sz="3200" dirty="0">
                <a:solidFill>
                  <a:srgbClr val="879198"/>
                </a:solidFill>
                <a:latin typeface="Open Sans" panose="020B0606030504020204" pitchFamily="34" charset="0"/>
                <a:ea typeface="Open Sans" panose="020B0606030504020204" pitchFamily="34" charset="0"/>
                <a:cs typeface="Open Sans" panose="020B0606030504020204" pitchFamily="34" charset="0"/>
              </a:rPr>
              <a:t>What part of foster care is most difficult?</a:t>
            </a:r>
          </a:p>
          <a:p>
            <a:pPr marL="571500" indent="-571500">
              <a:spcAft>
                <a:spcPts val="1800"/>
              </a:spcAft>
              <a:buClr>
                <a:srgbClr val="879198"/>
              </a:buClr>
              <a:buFont typeface="Arial" panose="020B0604020202020204" pitchFamily="34" charset="0"/>
              <a:buChar char="•"/>
            </a:pPr>
            <a:r>
              <a:rPr lang="en-US" sz="3200" dirty="0">
                <a:solidFill>
                  <a:srgbClr val="879198"/>
                </a:solidFill>
                <a:latin typeface="Open Sans" panose="020B0606030504020204" pitchFamily="34" charset="0"/>
                <a:ea typeface="Open Sans" panose="020B0606030504020204" pitchFamily="34" charset="0"/>
                <a:cs typeface="Open Sans" panose="020B0606030504020204" pitchFamily="34" charset="0"/>
              </a:rPr>
              <a:t>Do you think kids still struggle with that?</a:t>
            </a:r>
          </a:p>
          <a:p>
            <a:pPr marL="571500" indent="-571500">
              <a:spcAft>
                <a:spcPts val="1800"/>
              </a:spcAft>
              <a:buClr>
                <a:srgbClr val="879198"/>
              </a:buClr>
              <a:buFont typeface="Arial" panose="020B0604020202020204" pitchFamily="34" charset="0"/>
              <a:buChar char="•"/>
            </a:pPr>
            <a:r>
              <a:rPr lang="en-US" sz="3200" dirty="0">
                <a:solidFill>
                  <a:srgbClr val="879198"/>
                </a:solidFill>
                <a:latin typeface="Open Sans" panose="020B0606030504020204" pitchFamily="34" charset="0"/>
                <a:ea typeface="Open Sans" panose="020B0606030504020204" pitchFamily="34" charset="0"/>
                <a:cs typeface="Open Sans" panose="020B0606030504020204" pitchFamily="34" charset="0"/>
              </a:rPr>
              <a:t>Can that change?</a:t>
            </a:r>
            <a:endParaRPr lang="en-US" sz="3200" b="1" dirty="0">
              <a:solidFill>
                <a:srgbClr val="879198"/>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Rounded Rectangle 5"/>
          <p:cNvSpPr/>
          <p:nvPr/>
        </p:nvSpPr>
        <p:spPr>
          <a:xfrm>
            <a:off x="771385" y="472440"/>
            <a:ext cx="2429495" cy="3332644"/>
          </a:xfrm>
          <a:prstGeom prst="roundRect">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10" name="TextBox 9"/>
          <p:cNvSpPr txBox="1"/>
          <p:nvPr/>
        </p:nvSpPr>
        <p:spPr>
          <a:xfrm>
            <a:off x="1079091" y="970819"/>
            <a:ext cx="1949244" cy="2369880"/>
          </a:xfrm>
          <a:prstGeom prst="rect">
            <a:avLst/>
          </a:prstGeom>
          <a:noFill/>
          <a:ln w="57150" cap="rnd">
            <a:noFill/>
          </a:ln>
        </p:spPr>
        <p:txBody>
          <a:bodyPr wrap="square" rtlCol="0">
            <a:spAutoFit/>
          </a:bodyPr>
          <a:lstStyle/>
          <a:p>
            <a:r>
              <a:rPr lang="en-US" sz="40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Step 1: </a:t>
            </a:r>
            <a:r>
              <a:rPr lang="en-US" sz="3600" dirty="0">
                <a:solidFill>
                  <a:srgbClr val="879198"/>
                </a:solidFill>
                <a:latin typeface="Open Sans" panose="020B0606030504020204" pitchFamily="34" charset="0"/>
                <a:ea typeface="Open Sans" panose="020B0606030504020204" pitchFamily="34" charset="0"/>
                <a:cs typeface="Open Sans" panose="020B0606030504020204" pitchFamily="34" charset="0"/>
              </a:rPr>
              <a:t>Look Inside Yourself</a:t>
            </a:r>
          </a:p>
        </p:txBody>
      </p:sp>
    </p:spTree>
    <p:extLst>
      <p:ext uri="{BB962C8B-B14F-4D97-AF65-F5344CB8AC3E}">
        <p14:creationId xmlns:p14="http://schemas.microsoft.com/office/powerpoint/2010/main" val="2236344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fade">
                                      <p:cBhvr>
                                        <p:cTn id="11" dur="500"/>
                                        <p:tgtEl>
                                          <p:spTgt spid="8">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ED1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5193" r="457" b="12902"/>
          <a:stretch/>
        </p:blipFill>
        <p:spPr>
          <a:xfrm flipH="1">
            <a:off x="771385" y="472440"/>
            <a:ext cx="10693028" cy="5867400"/>
          </a:xfrm>
          <a:prstGeom prst="roundRect">
            <a:avLst>
              <a:gd name="adj" fmla="val 6137"/>
            </a:avLst>
          </a:prstGeom>
          <a:ln w="57150">
            <a:noFill/>
          </a:ln>
        </p:spPr>
      </p:pic>
      <p:sp>
        <p:nvSpPr>
          <p:cNvPr id="6" name="Rounded Rectangle 5"/>
          <p:cNvSpPr/>
          <p:nvPr/>
        </p:nvSpPr>
        <p:spPr>
          <a:xfrm>
            <a:off x="771385" y="472440"/>
            <a:ext cx="2429495" cy="3332644"/>
          </a:xfrm>
          <a:prstGeom prst="roundRect">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8" name="TextBox 7"/>
          <p:cNvSpPr txBox="1"/>
          <p:nvPr/>
        </p:nvSpPr>
        <p:spPr>
          <a:xfrm>
            <a:off x="1079091" y="970819"/>
            <a:ext cx="1949244" cy="2369880"/>
          </a:xfrm>
          <a:prstGeom prst="rect">
            <a:avLst/>
          </a:prstGeom>
          <a:noFill/>
          <a:ln w="57150" cap="rnd">
            <a:noFill/>
          </a:ln>
        </p:spPr>
        <p:txBody>
          <a:bodyPr wrap="square" rtlCol="0">
            <a:spAutoFit/>
          </a:bodyPr>
          <a:lstStyle/>
          <a:p>
            <a:r>
              <a:rPr lang="en-US" sz="40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Step 2: </a:t>
            </a:r>
            <a:r>
              <a:rPr lang="en-US" sz="3600" dirty="0">
                <a:solidFill>
                  <a:srgbClr val="879198"/>
                </a:solidFill>
                <a:latin typeface="Open Sans" panose="020B0606030504020204" pitchFamily="34" charset="0"/>
                <a:ea typeface="Open Sans" panose="020B0606030504020204" pitchFamily="34" charset="0"/>
                <a:cs typeface="Open Sans" panose="020B0606030504020204" pitchFamily="34" charset="0"/>
              </a:rPr>
              <a:t>Learn from Others</a:t>
            </a:r>
          </a:p>
        </p:txBody>
      </p:sp>
    </p:spTree>
    <p:extLst>
      <p:ext uri="{BB962C8B-B14F-4D97-AF65-F5344CB8AC3E}">
        <p14:creationId xmlns:p14="http://schemas.microsoft.com/office/powerpoint/2010/main" val="2446228840"/>
      </p:ext>
    </p:extLst>
  </p:cSld>
  <p:clrMapOvr>
    <a:masterClrMapping/>
  </p:clrMapOvr>
  <p:transition spd="med">
    <p:pull/>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ED1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71385" y="472440"/>
            <a:ext cx="10680867" cy="5867400"/>
          </a:xfrm>
          <a:prstGeom prst="roundRect">
            <a:avLst>
              <a:gd name="adj" fmla="val 8504"/>
            </a:avLst>
          </a:prstGeom>
          <a:solidFill>
            <a:schemeClr val="bg1"/>
          </a:solidFill>
          <a:ln w="57150">
            <a:no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6" name="Rounded Rectangle 5"/>
          <p:cNvSpPr/>
          <p:nvPr/>
        </p:nvSpPr>
        <p:spPr>
          <a:xfrm>
            <a:off x="771385" y="472440"/>
            <a:ext cx="2429495" cy="3332644"/>
          </a:xfrm>
          <a:prstGeom prst="roundRect">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10" name="TextBox 9"/>
          <p:cNvSpPr txBox="1"/>
          <p:nvPr/>
        </p:nvSpPr>
        <p:spPr>
          <a:xfrm>
            <a:off x="1079091" y="970819"/>
            <a:ext cx="1949244" cy="2369880"/>
          </a:xfrm>
          <a:prstGeom prst="rect">
            <a:avLst/>
          </a:prstGeom>
          <a:noFill/>
          <a:ln w="57150" cap="rnd">
            <a:noFill/>
          </a:ln>
        </p:spPr>
        <p:txBody>
          <a:bodyPr wrap="square" rtlCol="0">
            <a:spAutoFit/>
          </a:bodyPr>
          <a:lstStyle/>
          <a:p>
            <a:r>
              <a:rPr lang="en-US" sz="40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Step 2: </a:t>
            </a:r>
            <a:r>
              <a:rPr lang="en-US" sz="3600" dirty="0">
                <a:solidFill>
                  <a:srgbClr val="879198"/>
                </a:solidFill>
                <a:latin typeface="Open Sans" panose="020B0606030504020204" pitchFamily="34" charset="0"/>
                <a:ea typeface="Open Sans" panose="020B0606030504020204" pitchFamily="34" charset="0"/>
                <a:cs typeface="Open Sans" panose="020B0606030504020204" pitchFamily="34" charset="0"/>
              </a:rPr>
              <a:t>Learn from Others</a:t>
            </a:r>
          </a:p>
        </p:txBody>
      </p:sp>
      <p:sp>
        <p:nvSpPr>
          <p:cNvPr id="11" name="TextBox 10"/>
          <p:cNvSpPr txBox="1"/>
          <p:nvPr/>
        </p:nvSpPr>
        <p:spPr>
          <a:xfrm>
            <a:off x="3696929" y="1920895"/>
            <a:ext cx="6617110" cy="1800493"/>
          </a:xfrm>
          <a:prstGeom prst="rect">
            <a:avLst/>
          </a:prstGeom>
          <a:noFill/>
          <a:ln w="57150" cap="rnd">
            <a:noFill/>
          </a:ln>
        </p:spPr>
        <p:txBody>
          <a:bodyPr wrap="square" rtlCol="0">
            <a:spAutoFit/>
          </a:bodyPr>
          <a:lstStyle/>
          <a:p>
            <a:pPr marL="571500" indent="-571500">
              <a:spcAft>
                <a:spcPts val="1800"/>
              </a:spcAft>
              <a:buClr>
                <a:srgbClr val="879198"/>
              </a:buClr>
              <a:buFont typeface="Arial" panose="020B0604020202020204" pitchFamily="34" charset="0"/>
              <a:buChar char="•"/>
            </a:pPr>
            <a:r>
              <a:rPr lang="en-US" sz="3200" dirty="0">
                <a:solidFill>
                  <a:srgbClr val="879198"/>
                </a:solidFill>
                <a:latin typeface="Open Sans" panose="020B0606030504020204" pitchFamily="34" charset="0"/>
                <a:ea typeface="Open Sans" panose="020B0606030504020204" pitchFamily="34" charset="0"/>
                <a:cs typeface="Open Sans" panose="020B0606030504020204" pitchFamily="34" charset="0"/>
              </a:rPr>
              <a:t>Research</a:t>
            </a:r>
          </a:p>
          <a:p>
            <a:pPr marL="571500" indent="-571500">
              <a:spcAft>
                <a:spcPts val="1800"/>
              </a:spcAft>
              <a:buClr>
                <a:srgbClr val="879198"/>
              </a:buClr>
              <a:buFont typeface="Arial" panose="020B0604020202020204" pitchFamily="34" charset="0"/>
              <a:buChar char="•"/>
            </a:pPr>
            <a:r>
              <a:rPr lang="en-US" sz="3200" dirty="0">
                <a:solidFill>
                  <a:srgbClr val="879198"/>
                </a:solidFill>
                <a:latin typeface="Open Sans" panose="020B0606030504020204" pitchFamily="34" charset="0"/>
                <a:ea typeface="Open Sans" panose="020B0606030504020204" pitchFamily="34" charset="0"/>
                <a:cs typeface="Open Sans" panose="020B0606030504020204" pitchFamily="34" charset="0"/>
              </a:rPr>
              <a:t>Connect with other foster youth/alumni</a:t>
            </a:r>
          </a:p>
        </p:txBody>
      </p:sp>
    </p:spTree>
    <p:extLst>
      <p:ext uri="{BB962C8B-B14F-4D97-AF65-F5344CB8AC3E}">
        <p14:creationId xmlns:p14="http://schemas.microsoft.com/office/powerpoint/2010/main" val="3218587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animEffect transition="in" filter="fade">
                                      <p:cBhvr>
                                        <p:cTn id="11"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ED1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795" r="780" b="974"/>
          <a:stretch/>
        </p:blipFill>
        <p:spPr>
          <a:xfrm>
            <a:off x="754907" y="472440"/>
            <a:ext cx="10689841" cy="5887064"/>
          </a:xfrm>
          <a:prstGeom prst="roundRect">
            <a:avLst>
              <a:gd name="adj" fmla="val 6137"/>
            </a:avLst>
          </a:prstGeom>
          <a:ln w="57150">
            <a:noFill/>
          </a:ln>
        </p:spPr>
      </p:pic>
      <p:sp>
        <p:nvSpPr>
          <p:cNvPr id="6" name="Rounded Rectangle 5"/>
          <p:cNvSpPr/>
          <p:nvPr/>
        </p:nvSpPr>
        <p:spPr>
          <a:xfrm>
            <a:off x="771385" y="472440"/>
            <a:ext cx="2429495" cy="3332644"/>
          </a:xfrm>
          <a:prstGeom prst="roundRect">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8" name="TextBox 7"/>
          <p:cNvSpPr txBox="1"/>
          <p:nvPr/>
        </p:nvSpPr>
        <p:spPr>
          <a:xfrm>
            <a:off x="1079091" y="970819"/>
            <a:ext cx="1949244" cy="2369880"/>
          </a:xfrm>
          <a:prstGeom prst="rect">
            <a:avLst/>
          </a:prstGeom>
          <a:noFill/>
          <a:ln w="57150" cap="rnd">
            <a:noFill/>
          </a:ln>
        </p:spPr>
        <p:txBody>
          <a:bodyPr wrap="square" rtlCol="0">
            <a:spAutoFit/>
          </a:bodyPr>
          <a:lstStyle/>
          <a:p>
            <a:r>
              <a:rPr lang="en-US" sz="40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Step 3: </a:t>
            </a:r>
            <a:r>
              <a:rPr lang="en-US" sz="3600" dirty="0">
                <a:solidFill>
                  <a:srgbClr val="879198"/>
                </a:solidFill>
                <a:latin typeface="Open Sans" panose="020B0606030504020204" pitchFamily="34" charset="0"/>
                <a:ea typeface="Open Sans" panose="020B0606030504020204" pitchFamily="34" charset="0"/>
                <a:cs typeface="Open Sans" panose="020B0606030504020204" pitchFamily="34" charset="0"/>
              </a:rPr>
              <a:t>Find Kindred Spirits</a:t>
            </a:r>
          </a:p>
        </p:txBody>
      </p:sp>
    </p:spTree>
    <p:extLst>
      <p:ext uri="{BB962C8B-B14F-4D97-AF65-F5344CB8AC3E}">
        <p14:creationId xmlns:p14="http://schemas.microsoft.com/office/powerpoint/2010/main" val="2794193195"/>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ED1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939150" y="675713"/>
            <a:ext cx="5720855" cy="830997"/>
          </a:xfrm>
          <a:prstGeom prst="rect">
            <a:avLst/>
          </a:prstGeom>
          <a:noFill/>
          <a:ln w="57150" cap="rnd">
            <a:noFill/>
          </a:ln>
        </p:spPr>
        <p:txBody>
          <a:bodyPr wrap="square" rtlCol="0">
            <a:spAutoFit/>
          </a:bodyPr>
          <a:lstStyle/>
          <a:p>
            <a:r>
              <a:rPr lang="en-US" sz="4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Consider…</a:t>
            </a:r>
            <a:endParaRPr lang="en-US" sz="48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Google Shape;166;p11"/>
          <p:cNvSpPr/>
          <p:nvPr/>
        </p:nvSpPr>
        <p:spPr>
          <a:xfrm>
            <a:off x="0" y="0"/>
            <a:ext cx="1447800" cy="6858000"/>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0" name="Google Shape;167;p11"/>
          <p:cNvPicPr preferRelativeResize="0"/>
          <p:nvPr/>
        </p:nvPicPr>
        <p:blipFill>
          <a:blip r:embed="rId3">
            <a:extLst>
              <a:ext uri="{28A0092B-C50C-407E-A947-70E740481C1C}">
                <a14:useLocalDpi xmlns:a14="http://schemas.microsoft.com/office/drawing/2010/main" val="0"/>
              </a:ext>
            </a:extLst>
          </a:blip>
          <a:stretch>
            <a:fillRect/>
          </a:stretch>
        </p:blipFill>
        <p:spPr>
          <a:xfrm>
            <a:off x="376059" y="5829300"/>
            <a:ext cx="661378" cy="738884"/>
          </a:xfrm>
          <a:prstGeom prst="rect">
            <a:avLst/>
          </a:prstGeom>
          <a:noFill/>
          <a:ln>
            <a:noFill/>
          </a:ln>
        </p:spPr>
      </p:pic>
      <p:grpSp>
        <p:nvGrpSpPr>
          <p:cNvPr id="4" name="Group 3"/>
          <p:cNvGrpSpPr/>
          <p:nvPr/>
        </p:nvGrpSpPr>
        <p:grpSpPr>
          <a:xfrm>
            <a:off x="2010797" y="2291641"/>
            <a:ext cx="2590800" cy="1624390"/>
            <a:chOff x="2010797" y="2291641"/>
            <a:chExt cx="2590800" cy="1624390"/>
          </a:xfrm>
        </p:grpSpPr>
        <p:sp>
          <p:nvSpPr>
            <p:cNvPr id="3" name="Rectangular Callout 2"/>
            <p:cNvSpPr/>
            <p:nvPr/>
          </p:nvSpPr>
          <p:spPr>
            <a:xfrm flipH="1">
              <a:off x="2010797" y="2291641"/>
              <a:ext cx="2590800" cy="1624390"/>
            </a:xfrm>
            <a:prstGeom prst="wedgeRectCallout">
              <a:avLst/>
            </a:prstGeom>
            <a:solidFill>
              <a:schemeClr val="bg1"/>
            </a:solidFill>
            <a:ln w="57150">
              <a:solidFill>
                <a:srgbClr val="B3B9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172722" y="2479067"/>
              <a:ext cx="2314576" cy="1200329"/>
            </a:xfrm>
            <a:prstGeom prst="rect">
              <a:avLst/>
            </a:prstGeom>
            <a:noFill/>
            <a:ln w="57150" cap="rnd">
              <a:noFill/>
            </a:ln>
          </p:spPr>
          <p:txBody>
            <a:bodyPr wrap="square" rtlCol="0">
              <a:spAutoFit/>
            </a:bodyPr>
            <a:lstStyle/>
            <a:p>
              <a:r>
                <a:rPr lang="en-US" sz="2400" dirty="0">
                  <a:solidFill>
                    <a:srgbClr val="879198"/>
                  </a:solidFill>
                  <a:latin typeface="Open Sans" panose="020B0606030504020204" pitchFamily="34" charset="0"/>
                  <a:ea typeface="Open Sans" panose="020B0606030504020204" pitchFamily="34" charset="0"/>
                  <a:cs typeface="Open Sans" panose="020B0606030504020204" pitchFamily="34" charset="0"/>
                </a:rPr>
                <a:t>What happens if no one speaks up?</a:t>
              </a:r>
            </a:p>
          </p:txBody>
        </p:sp>
      </p:grpSp>
      <p:grpSp>
        <p:nvGrpSpPr>
          <p:cNvPr id="5" name="Group 4"/>
          <p:cNvGrpSpPr/>
          <p:nvPr/>
        </p:nvGrpSpPr>
        <p:grpSpPr>
          <a:xfrm>
            <a:off x="4073805" y="4442373"/>
            <a:ext cx="2306073" cy="1624390"/>
            <a:chOff x="4073805" y="4442373"/>
            <a:chExt cx="2306073" cy="1624390"/>
          </a:xfrm>
        </p:grpSpPr>
        <p:sp>
          <p:nvSpPr>
            <p:cNvPr id="12" name="Rectangular Callout 11"/>
            <p:cNvSpPr/>
            <p:nvPr/>
          </p:nvSpPr>
          <p:spPr>
            <a:xfrm flipH="1" flipV="1">
              <a:off x="4073805" y="4442373"/>
              <a:ext cx="2306073" cy="1624390"/>
            </a:xfrm>
            <a:prstGeom prst="wedgeRectCallout">
              <a:avLst/>
            </a:prstGeom>
            <a:solidFill>
              <a:schemeClr val="bg1"/>
            </a:solidFill>
            <a:ln w="57150">
              <a:solidFill>
                <a:srgbClr val="B3B9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235730" y="4648849"/>
              <a:ext cx="2056378" cy="1200329"/>
            </a:xfrm>
            <a:prstGeom prst="rect">
              <a:avLst/>
            </a:prstGeom>
            <a:noFill/>
            <a:ln w="57150" cap="rnd">
              <a:noFill/>
            </a:ln>
          </p:spPr>
          <p:txBody>
            <a:bodyPr wrap="square" rtlCol="0">
              <a:spAutoFit/>
            </a:bodyPr>
            <a:lstStyle/>
            <a:p>
              <a:r>
                <a:rPr lang="en-US" sz="2400" dirty="0">
                  <a:solidFill>
                    <a:srgbClr val="879198"/>
                  </a:solidFill>
                  <a:latin typeface="Open Sans" panose="020B0606030504020204" pitchFamily="34" charset="0"/>
                  <a:ea typeface="Open Sans" panose="020B0606030504020204" pitchFamily="34" charset="0"/>
                  <a:cs typeface="Open Sans" panose="020B0606030504020204" pitchFamily="34" charset="0"/>
                </a:rPr>
                <a:t>When you speak up,</a:t>
              </a:r>
              <a:br>
                <a:rPr lang="en-US" sz="2400" dirty="0">
                  <a:solidFill>
                    <a:srgbClr val="879198"/>
                  </a:solidFill>
                  <a:latin typeface="Open Sans" panose="020B0606030504020204" pitchFamily="34" charset="0"/>
                  <a:ea typeface="Open Sans" panose="020B0606030504020204" pitchFamily="34" charset="0"/>
                  <a:cs typeface="Open Sans" panose="020B0606030504020204" pitchFamily="34" charset="0"/>
                </a:rPr>
              </a:br>
              <a:r>
                <a:rPr lang="en-US" sz="2400" dirty="0">
                  <a:solidFill>
                    <a:srgbClr val="879198"/>
                  </a:solidFill>
                  <a:latin typeface="Open Sans" panose="020B0606030504020204" pitchFamily="34" charset="0"/>
                  <a:ea typeface="Open Sans" panose="020B0606030504020204" pitchFamily="34" charset="0"/>
                  <a:cs typeface="Open Sans" panose="020B0606030504020204" pitchFamily="34" charset="0"/>
                </a:rPr>
                <a:t>who listens?</a:t>
              </a:r>
            </a:p>
          </p:txBody>
        </p:sp>
      </p:grpSp>
      <p:grpSp>
        <p:nvGrpSpPr>
          <p:cNvPr id="20" name="Group 19"/>
          <p:cNvGrpSpPr/>
          <p:nvPr/>
        </p:nvGrpSpPr>
        <p:grpSpPr>
          <a:xfrm>
            <a:off x="7699596" y="4360529"/>
            <a:ext cx="2590800" cy="1321080"/>
            <a:chOff x="7699596" y="4360529"/>
            <a:chExt cx="2590800" cy="1321080"/>
          </a:xfrm>
        </p:grpSpPr>
        <p:sp>
          <p:nvSpPr>
            <p:cNvPr id="14" name="Rectangular Callout 13"/>
            <p:cNvSpPr/>
            <p:nvPr/>
          </p:nvSpPr>
          <p:spPr>
            <a:xfrm flipV="1">
              <a:off x="7699596" y="4360529"/>
              <a:ext cx="2590800" cy="1321080"/>
            </a:xfrm>
            <a:prstGeom prst="wedgeRectCallout">
              <a:avLst/>
            </a:prstGeom>
            <a:solidFill>
              <a:schemeClr val="bg1"/>
            </a:solidFill>
            <a:ln w="57150">
              <a:solidFill>
                <a:srgbClr val="B3B9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7861521" y="4586055"/>
              <a:ext cx="2314576" cy="830997"/>
            </a:xfrm>
            <a:prstGeom prst="rect">
              <a:avLst/>
            </a:prstGeom>
            <a:noFill/>
            <a:ln w="57150" cap="rnd">
              <a:noFill/>
            </a:ln>
          </p:spPr>
          <p:txBody>
            <a:bodyPr wrap="square" rtlCol="0">
              <a:spAutoFit/>
            </a:bodyPr>
            <a:lstStyle/>
            <a:p>
              <a:r>
                <a:rPr lang="en-US" sz="2400" dirty="0">
                  <a:solidFill>
                    <a:srgbClr val="879198"/>
                  </a:solidFill>
                  <a:latin typeface="Open Sans" panose="020B0606030504020204" pitchFamily="34" charset="0"/>
                  <a:ea typeface="Open Sans" panose="020B0606030504020204" pitchFamily="34" charset="0"/>
                  <a:cs typeface="Open Sans" panose="020B0606030504020204" pitchFamily="34" charset="0"/>
                </a:rPr>
                <a:t>Who speaks the loudest?</a:t>
              </a:r>
            </a:p>
          </p:txBody>
        </p:sp>
      </p:grpSp>
      <p:grpSp>
        <p:nvGrpSpPr>
          <p:cNvPr id="21" name="Group 20"/>
          <p:cNvGrpSpPr/>
          <p:nvPr/>
        </p:nvGrpSpPr>
        <p:grpSpPr>
          <a:xfrm>
            <a:off x="8844984" y="2068888"/>
            <a:ext cx="2590800" cy="1624390"/>
            <a:chOff x="8714352" y="2068888"/>
            <a:chExt cx="2590800" cy="1624390"/>
          </a:xfrm>
        </p:grpSpPr>
        <p:sp>
          <p:nvSpPr>
            <p:cNvPr id="16" name="Rectangular Callout 15"/>
            <p:cNvSpPr/>
            <p:nvPr/>
          </p:nvSpPr>
          <p:spPr>
            <a:xfrm>
              <a:off x="8714352" y="2068888"/>
              <a:ext cx="2590800" cy="1624390"/>
            </a:xfrm>
            <a:prstGeom prst="wedgeRectCallout">
              <a:avLst/>
            </a:prstGeom>
            <a:solidFill>
              <a:schemeClr val="bg1"/>
            </a:solidFill>
            <a:ln w="57150">
              <a:solidFill>
                <a:srgbClr val="B3B9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8876277" y="2294414"/>
              <a:ext cx="2314576" cy="1200329"/>
            </a:xfrm>
            <a:prstGeom prst="rect">
              <a:avLst/>
            </a:prstGeom>
            <a:noFill/>
            <a:ln w="57150" cap="rnd">
              <a:noFill/>
            </a:ln>
          </p:spPr>
          <p:txBody>
            <a:bodyPr wrap="square" rtlCol="0">
              <a:spAutoFit/>
            </a:bodyPr>
            <a:lstStyle/>
            <a:p>
              <a:r>
                <a:rPr lang="en-US" sz="2400" dirty="0">
                  <a:solidFill>
                    <a:srgbClr val="879198"/>
                  </a:solidFill>
                  <a:latin typeface="Open Sans" panose="020B0606030504020204" pitchFamily="34" charset="0"/>
                  <a:ea typeface="Open Sans" panose="020B0606030504020204" pitchFamily="34" charset="0"/>
                  <a:cs typeface="Open Sans" panose="020B0606030504020204" pitchFamily="34" charset="0"/>
                </a:rPr>
                <a:t>Who is </a:t>
              </a:r>
              <a:br>
                <a:rPr lang="en-US" sz="2400" dirty="0">
                  <a:solidFill>
                    <a:srgbClr val="879198"/>
                  </a:solidFill>
                  <a:latin typeface="Open Sans" panose="020B0606030504020204" pitchFamily="34" charset="0"/>
                  <a:ea typeface="Open Sans" panose="020B0606030504020204" pitchFamily="34" charset="0"/>
                  <a:cs typeface="Open Sans" panose="020B0606030504020204" pitchFamily="34" charset="0"/>
                </a:rPr>
              </a:br>
              <a:r>
                <a:rPr lang="en-US" sz="2400" dirty="0">
                  <a:solidFill>
                    <a:srgbClr val="879198"/>
                  </a:solidFill>
                  <a:latin typeface="Open Sans" panose="020B0606030504020204" pitchFamily="34" charset="0"/>
                  <a:ea typeface="Open Sans" panose="020B0606030504020204" pitchFamily="34" charset="0"/>
                  <a:cs typeface="Open Sans" panose="020B0606030504020204" pitchFamily="34" charset="0"/>
                </a:rPr>
                <a:t>pushed aside in society?</a:t>
              </a:r>
            </a:p>
          </p:txBody>
        </p:sp>
      </p:grpSp>
      <p:grpSp>
        <p:nvGrpSpPr>
          <p:cNvPr id="22" name="Group 21"/>
          <p:cNvGrpSpPr/>
          <p:nvPr/>
        </p:nvGrpSpPr>
        <p:grpSpPr>
          <a:xfrm>
            <a:off x="5691187" y="667251"/>
            <a:ext cx="2590800" cy="1624390"/>
            <a:chOff x="7903705" y="4281827"/>
            <a:chExt cx="2590800" cy="1624390"/>
          </a:xfrm>
        </p:grpSpPr>
        <p:sp>
          <p:nvSpPr>
            <p:cNvPr id="18" name="Rectangular Callout 17"/>
            <p:cNvSpPr/>
            <p:nvPr/>
          </p:nvSpPr>
          <p:spPr>
            <a:xfrm>
              <a:off x="7903705" y="4281827"/>
              <a:ext cx="2590800" cy="1624390"/>
            </a:xfrm>
            <a:prstGeom prst="wedgeRectCallout">
              <a:avLst/>
            </a:prstGeom>
            <a:solidFill>
              <a:schemeClr val="bg1"/>
            </a:solidFill>
            <a:ln w="57150">
              <a:solidFill>
                <a:srgbClr val="B3B9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8065630" y="4507353"/>
              <a:ext cx="2314576" cy="1200329"/>
            </a:xfrm>
            <a:prstGeom prst="rect">
              <a:avLst/>
            </a:prstGeom>
            <a:noFill/>
            <a:ln w="57150" cap="rnd">
              <a:noFill/>
            </a:ln>
          </p:spPr>
          <p:txBody>
            <a:bodyPr wrap="square" rtlCol="0">
              <a:spAutoFit/>
            </a:bodyPr>
            <a:lstStyle/>
            <a:p>
              <a:r>
                <a:rPr lang="en-US" sz="2400" dirty="0">
                  <a:solidFill>
                    <a:srgbClr val="879198"/>
                  </a:solidFill>
                  <a:latin typeface="Open Sans" panose="020B0606030504020204" pitchFamily="34" charset="0"/>
                  <a:ea typeface="Open Sans" panose="020B0606030504020204" pitchFamily="34" charset="0"/>
                  <a:cs typeface="Open Sans" panose="020B0606030504020204" pitchFamily="34" charset="0"/>
                </a:rPr>
                <a:t>Who cannot speak up for themselves?</a:t>
              </a:r>
            </a:p>
          </p:txBody>
        </p:sp>
      </p:grpSp>
    </p:spTree>
    <p:extLst>
      <p:ext uri="{BB962C8B-B14F-4D97-AF65-F5344CB8AC3E}">
        <p14:creationId xmlns:p14="http://schemas.microsoft.com/office/powerpoint/2010/main" val="119733268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ED1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71385" y="472440"/>
            <a:ext cx="10680867" cy="5867400"/>
          </a:xfrm>
          <a:prstGeom prst="roundRect">
            <a:avLst>
              <a:gd name="adj" fmla="val 8504"/>
            </a:avLst>
          </a:prstGeom>
          <a:solidFill>
            <a:schemeClr val="bg1"/>
          </a:solidFill>
          <a:ln w="57150">
            <a:no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6" name="Rounded Rectangle 5"/>
          <p:cNvSpPr/>
          <p:nvPr/>
        </p:nvSpPr>
        <p:spPr>
          <a:xfrm>
            <a:off x="771385" y="472440"/>
            <a:ext cx="2429495" cy="3332644"/>
          </a:xfrm>
          <a:prstGeom prst="roundRect">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10" name="TextBox 9"/>
          <p:cNvSpPr txBox="1"/>
          <p:nvPr/>
        </p:nvSpPr>
        <p:spPr>
          <a:xfrm>
            <a:off x="1079091" y="970819"/>
            <a:ext cx="1949244" cy="2369880"/>
          </a:xfrm>
          <a:prstGeom prst="rect">
            <a:avLst/>
          </a:prstGeom>
          <a:noFill/>
          <a:ln w="57150" cap="rnd">
            <a:noFill/>
          </a:ln>
        </p:spPr>
        <p:txBody>
          <a:bodyPr wrap="square" rtlCol="0">
            <a:spAutoFit/>
          </a:bodyPr>
          <a:lstStyle/>
          <a:p>
            <a:r>
              <a:rPr lang="en-US" sz="40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Step 3: </a:t>
            </a:r>
            <a:r>
              <a:rPr lang="en-US" sz="3600" dirty="0">
                <a:solidFill>
                  <a:srgbClr val="879198"/>
                </a:solidFill>
                <a:latin typeface="Open Sans" panose="020B0606030504020204" pitchFamily="34" charset="0"/>
                <a:ea typeface="Open Sans" panose="020B0606030504020204" pitchFamily="34" charset="0"/>
                <a:cs typeface="Open Sans" panose="020B0606030504020204" pitchFamily="34" charset="0"/>
              </a:rPr>
              <a:t>Find Kindred Spirits</a:t>
            </a:r>
          </a:p>
        </p:txBody>
      </p:sp>
      <p:sp>
        <p:nvSpPr>
          <p:cNvPr id="11" name="TextBox 10"/>
          <p:cNvSpPr txBox="1"/>
          <p:nvPr/>
        </p:nvSpPr>
        <p:spPr>
          <a:xfrm>
            <a:off x="3696929" y="1920895"/>
            <a:ext cx="6617110" cy="1800493"/>
          </a:xfrm>
          <a:prstGeom prst="rect">
            <a:avLst/>
          </a:prstGeom>
          <a:noFill/>
          <a:ln w="57150" cap="rnd">
            <a:noFill/>
          </a:ln>
        </p:spPr>
        <p:txBody>
          <a:bodyPr wrap="square" rtlCol="0">
            <a:spAutoFit/>
          </a:bodyPr>
          <a:lstStyle/>
          <a:p>
            <a:pPr marL="571500" indent="-571500">
              <a:spcAft>
                <a:spcPts val="1800"/>
              </a:spcAft>
              <a:buClr>
                <a:srgbClr val="879198"/>
              </a:buClr>
              <a:buFont typeface="Arial" panose="020B0604020202020204" pitchFamily="34" charset="0"/>
              <a:buChar char="•"/>
            </a:pPr>
            <a:r>
              <a:rPr lang="en-US" sz="3200" dirty="0">
                <a:solidFill>
                  <a:srgbClr val="879198"/>
                </a:solidFill>
                <a:latin typeface="Open Sans" panose="020B0606030504020204" pitchFamily="34" charset="0"/>
                <a:ea typeface="Open Sans" panose="020B0606030504020204" pitchFamily="34" charset="0"/>
                <a:cs typeface="Open Sans" panose="020B0606030504020204" pitchFamily="34" charset="0"/>
              </a:rPr>
              <a:t>Connect with other advocates</a:t>
            </a:r>
          </a:p>
          <a:p>
            <a:pPr marL="571500" indent="-571500">
              <a:spcAft>
                <a:spcPts val="1800"/>
              </a:spcAft>
              <a:buClr>
                <a:srgbClr val="879198"/>
              </a:buClr>
              <a:buFont typeface="Arial" panose="020B0604020202020204" pitchFamily="34" charset="0"/>
              <a:buChar char="•"/>
            </a:pPr>
            <a:r>
              <a:rPr lang="en-US" sz="3200" dirty="0">
                <a:solidFill>
                  <a:srgbClr val="879198"/>
                </a:solidFill>
                <a:latin typeface="Open Sans" panose="020B0606030504020204" pitchFamily="34" charset="0"/>
                <a:ea typeface="Open Sans" panose="020B0606030504020204" pitchFamily="34" charset="0"/>
                <a:cs typeface="Open Sans" panose="020B0606030504020204" pitchFamily="34" charset="0"/>
              </a:rPr>
              <a:t>Create a strategic plan with S.M.A.R.T. goals </a:t>
            </a:r>
          </a:p>
        </p:txBody>
      </p:sp>
    </p:spTree>
    <p:extLst>
      <p:ext uri="{BB962C8B-B14F-4D97-AF65-F5344CB8AC3E}">
        <p14:creationId xmlns:p14="http://schemas.microsoft.com/office/powerpoint/2010/main" val="245417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animEffect transition="in" filter="fade">
                                      <p:cBhvr>
                                        <p:cTn id="11"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ED1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5893" r="184" b="11908"/>
          <a:stretch/>
        </p:blipFill>
        <p:spPr>
          <a:xfrm>
            <a:off x="766891" y="472440"/>
            <a:ext cx="10687690" cy="5867400"/>
          </a:xfrm>
          <a:prstGeom prst="roundRect">
            <a:avLst>
              <a:gd name="adj" fmla="val 6137"/>
            </a:avLst>
          </a:prstGeom>
          <a:ln w="57150">
            <a:noFill/>
          </a:ln>
        </p:spPr>
      </p:pic>
      <p:sp>
        <p:nvSpPr>
          <p:cNvPr id="6" name="Rounded Rectangle 5"/>
          <p:cNvSpPr/>
          <p:nvPr/>
        </p:nvSpPr>
        <p:spPr>
          <a:xfrm>
            <a:off x="771385" y="472440"/>
            <a:ext cx="2429495" cy="3332644"/>
          </a:xfrm>
          <a:prstGeom prst="roundRect">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8" name="TextBox 7"/>
          <p:cNvSpPr txBox="1"/>
          <p:nvPr/>
        </p:nvSpPr>
        <p:spPr>
          <a:xfrm>
            <a:off x="1079091" y="970819"/>
            <a:ext cx="1949244" cy="1261884"/>
          </a:xfrm>
          <a:prstGeom prst="rect">
            <a:avLst/>
          </a:prstGeom>
          <a:noFill/>
          <a:ln w="57150" cap="rnd">
            <a:noFill/>
          </a:ln>
        </p:spPr>
        <p:txBody>
          <a:bodyPr wrap="square" rtlCol="0">
            <a:spAutoFit/>
          </a:bodyPr>
          <a:lstStyle/>
          <a:p>
            <a:r>
              <a:rPr lang="en-US" sz="40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Step 4: </a:t>
            </a:r>
            <a:r>
              <a:rPr lang="en-US" sz="3600" dirty="0">
                <a:solidFill>
                  <a:srgbClr val="879198"/>
                </a:solidFill>
                <a:latin typeface="Open Sans" panose="020B0606030504020204" pitchFamily="34" charset="0"/>
                <a:ea typeface="Open Sans" panose="020B0606030504020204" pitchFamily="34" charset="0"/>
                <a:cs typeface="Open Sans" panose="020B0606030504020204" pitchFamily="34" charset="0"/>
              </a:rPr>
              <a:t>Repeat!</a:t>
            </a:r>
          </a:p>
        </p:txBody>
      </p:sp>
    </p:spTree>
    <p:extLst>
      <p:ext uri="{BB962C8B-B14F-4D97-AF65-F5344CB8AC3E}">
        <p14:creationId xmlns:p14="http://schemas.microsoft.com/office/powerpoint/2010/main" val="1504726125"/>
      </p:ext>
    </p:extLst>
  </p:cSld>
  <p:clrMapOvr>
    <a:masterClrMapping/>
  </p:clrMapOvr>
  <p:transition spd="med">
    <p:pull/>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ED1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71385" y="472440"/>
            <a:ext cx="10680867" cy="5867400"/>
          </a:xfrm>
          <a:prstGeom prst="roundRect">
            <a:avLst>
              <a:gd name="adj" fmla="val 8504"/>
            </a:avLst>
          </a:prstGeom>
          <a:solidFill>
            <a:schemeClr val="bg1"/>
          </a:solidFill>
          <a:ln w="57150">
            <a:no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6" name="Rounded Rectangle 5"/>
          <p:cNvSpPr/>
          <p:nvPr/>
        </p:nvSpPr>
        <p:spPr>
          <a:xfrm>
            <a:off x="771385" y="472440"/>
            <a:ext cx="2429495" cy="3332644"/>
          </a:xfrm>
          <a:prstGeom prst="roundRect">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10" name="TextBox 9"/>
          <p:cNvSpPr txBox="1"/>
          <p:nvPr/>
        </p:nvSpPr>
        <p:spPr>
          <a:xfrm>
            <a:off x="1079091" y="970819"/>
            <a:ext cx="1949244" cy="1261884"/>
          </a:xfrm>
          <a:prstGeom prst="rect">
            <a:avLst/>
          </a:prstGeom>
          <a:noFill/>
          <a:ln w="57150" cap="rnd">
            <a:noFill/>
          </a:ln>
        </p:spPr>
        <p:txBody>
          <a:bodyPr wrap="square" rtlCol="0">
            <a:spAutoFit/>
          </a:bodyPr>
          <a:lstStyle/>
          <a:p>
            <a:r>
              <a:rPr lang="en-US" sz="40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Step 4: </a:t>
            </a:r>
            <a:r>
              <a:rPr lang="en-US" sz="3600" dirty="0">
                <a:solidFill>
                  <a:srgbClr val="879198"/>
                </a:solidFill>
                <a:latin typeface="Open Sans" panose="020B0606030504020204" pitchFamily="34" charset="0"/>
                <a:ea typeface="Open Sans" panose="020B0606030504020204" pitchFamily="34" charset="0"/>
                <a:cs typeface="Open Sans" panose="020B0606030504020204" pitchFamily="34" charset="0"/>
              </a:rPr>
              <a:t>Repeat!</a:t>
            </a:r>
          </a:p>
        </p:txBody>
      </p:sp>
      <p:sp>
        <p:nvSpPr>
          <p:cNvPr id="11" name="TextBox 10"/>
          <p:cNvSpPr txBox="1"/>
          <p:nvPr/>
        </p:nvSpPr>
        <p:spPr>
          <a:xfrm>
            <a:off x="3696929" y="1783243"/>
            <a:ext cx="6617110" cy="3508653"/>
          </a:xfrm>
          <a:prstGeom prst="rect">
            <a:avLst/>
          </a:prstGeom>
          <a:noFill/>
          <a:ln w="57150" cap="rnd">
            <a:noFill/>
          </a:ln>
        </p:spPr>
        <p:txBody>
          <a:bodyPr wrap="square" rtlCol="0">
            <a:spAutoFit/>
          </a:bodyPr>
          <a:lstStyle/>
          <a:p>
            <a:pPr marL="571500" indent="-571500">
              <a:spcAft>
                <a:spcPts val="1800"/>
              </a:spcAft>
              <a:buClr>
                <a:srgbClr val="879198"/>
              </a:buClr>
              <a:buFont typeface="Arial" panose="020B0604020202020204" pitchFamily="34" charset="0"/>
              <a:buChar char="•"/>
            </a:pPr>
            <a:r>
              <a:rPr lang="en-US" sz="3200" dirty="0">
                <a:solidFill>
                  <a:srgbClr val="879198"/>
                </a:solidFill>
                <a:latin typeface="Open Sans" panose="020B0606030504020204" pitchFamily="34" charset="0"/>
                <a:ea typeface="Open Sans" panose="020B0606030504020204" pitchFamily="34" charset="0"/>
                <a:cs typeface="Open Sans" panose="020B0606030504020204" pitchFamily="34" charset="0"/>
              </a:rPr>
              <a:t>Take the step</a:t>
            </a:r>
          </a:p>
          <a:p>
            <a:pPr marL="571500" indent="-571500">
              <a:spcAft>
                <a:spcPts val="1800"/>
              </a:spcAft>
              <a:buClr>
                <a:srgbClr val="879198"/>
              </a:buClr>
              <a:buFont typeface="Arial" panose="020B0604020202020204" pitchFamily="34" charset="0"/>
              <a:buChar char="•"/>
            </a:pPr>
            <a:r>
              <a:rPr lang="en-US" sz="3200" dirty="0">
                <a:solidFill>
                  <a:srgbClr val="879198"/>
                </a:solidFill>
                <a:latin typeface="Open Sans" panose="020B0606030504020204" pitchFamily="34" charset="0"/>
                <a:ea typeface="Open Sans" panose="020B0606030504020204" pitchFamily="34" charset="0"/>
                <a:cs typeface="Open Sans" panose="020B0606030504020204" pitchFamily="34" charset="0"/>
              </a:rPr>
              <a:t>Take another step</a:t>
            </a:r>
          </a:p>
          <a:p>
            <a:pPr marL="571500" indent="-571500">
              <a:spcAft>
                <a:spcPts val="1800"/>
              </a:spcAft>
              <a:buClr>
                <a:srgbClr val="879198"/>
              </a:buClr>
              <a:buFont typeface="Arial" panose="020B0604020202020204" pitchFamily="34" charset="0"/>
              <a:buChar char="•"/>
            </a:pPr>
            <a:r>
              <a:rPr lang="en-US" sz="3200" dirty="0">
                <a:solidFill>
                  <a:srgbClr val="879198"/>
                </a:solidFill>
                <a:latin typeface="Open Sans" panose="020B0606030504020204" pitchFamily="34" charset="0"/>
                <a:ea typeface="Open Sans" panose="020B0606030504020204" pitchFamily="34" charset="0"/>
                <a:cs typeface="Open Sans" panose="020B0606030504020204" pitchFamily="34" charset="0"/>
              </a:rPr>
              <a:t>If you start to feel burned out, </a:t>
            </a:r>
            <a:br>
              <a:rPr lang="en-US" sz="3200" dirty="0">
                <a:solidFill>
                  <a:srgbClr val="879198"/>
                </a:solidFill>
                <a:latin typeface="Open Sans" panose="020B0606030504020204" pitchFamily="34" charset="0"/>
                <a:ea typeface="Open Sans" panose="020B0606030504020204" pitchFamily="34" charset="0"/>
                <a:cs typeface="Open Sans" panose="020B0606030504020204" pitchFamily="34" charset="0"/>
              </a:rPr>
            </a:br>
            <a:r>
              <a:rPr lang="en-US" sz="3200" dirty="0">
                <a:solidFill>
                  <a:srgbClr val="879198"/>
                </a:solidFill>
                <a:latin typeface="Open Sans" panose="020B0606030504020204" pitchFamily="34" charset="0"/>
                <a:ea typeface="Open Sans" panose="020B0606030504020204" pitchFamily="34" charset="0"/>
                <a:cs typeface="Open Sans" panose="020B0606030504020204" pitchFamily="34" charset="0"/>
              </a:rPr>
              <a:t>start over at introspection to remind yourself </a:t>
            </a:r>
            <a:r>
              <a:rPr lang="en-US" sz="32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why you became an advocate</a:t>
            </a:r>
            <a:r>
              <a:rPr lang="en-US" sz="3200" dirty="0">
                <a:solidFill>
                  <a:srgbClr val="879198"/>
                </a:solidFill>
                <a:latin typeface="Open Sans" panose="020B0606030504020204" pitchFamily="34" charset="0"/>
                <a:ea typeface="Open Sans" panose="020B0606030504020204" pitchFamily="34" charset="0"/>
                <a:cs typeface="Open Sans" panose="020B0606030504020204" pitchFamily="34" charset="0"/>
              </a:rPr>
              <a:t>. </a:t>
            </a:r>
          </a:p>
        </p:txBody>
      </p:sp>
    </p:spTree>
    <p:extLst>
      <p:ext uri="{BB962C8B-B14F-4D97-AF65-F5344CB8AC3E}">
        <p14:creationId xmlns:p14="http://schemas.microsoft.com/office/powerpoint/2010/main" val="1076084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animEffect transition="in" filter="fade">
                                      <p:cBhvr>
                                        <p:cTn id="11" dur="500"/>
                                        <p:tgtEl>
                                          <p:spTgt spid="11">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fade">
                                      <p:cBhvr>
                                        <p:cTn id="15"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7464" t="22391" r="24757" b="23947"/>
          <a:stretch/>
        </p:blipFill>
        <p:spPr>
          <a:xfrm>
            <a:off x="-38100" y="-55880"/>
            <a:ext cx="12230099" cy="568379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7315" y="5831985"/>
            <a:ext cx="3177666" cy="658644"/>
          </a:xfrm>
          <a:prstGeom prst="rect">
            <a:avLst/>
          </a:prstGeom>
        </p:spPr>
      </p:pic>
      <p:sp>
        <p:nvSpPr>
          <p:cNvPr id="4" name="Rounded Rectangle 3"/>
          <p:cNvSpPr/>
          <p:nvPr/>
        </p:nvSpPr>
        <p:spPr>
          <a:xfrm>
            <a:off x="1132114" y="3973286"/>
            <a:ext cx="2340429" cy="838200"/>
          </a:xfrm>
          <a:prstGeom prst="roundRect">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5" name="TextBox 4"/>
          <p:cNvSpPr txBox="1"/>
          <p:nvPr/>
        </p:nvSpPr>
        <p:spPr>
          <a:xfrm>
            <a:off x="1132114" y="4130776"/>
            <a:ext cx="2313214" cy="523220"/>
          </a:xfrm>
          <a:prstGeom prst="rect">
            <a:avLst/>
          </a:prstGeom>
          <a:noFill/>
          <a:ln w="57150" cap="rnd">
            <a:noFill/>
          </a:ln>
        </p:spPr>
        <p:txBody>
          <a:bodyPr wrap="square" rtlCol="0">
            <a:spAutoFit/>
          </a:bodyPr>
          <a:lstStyle/>
          <a:p>
            <a:pPr algn="ctr"/>
            <a:r>
              <a:rPr lang="en-US" sz="28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Speak Up</a:t>
            </a:r>
          </a:p>
        </p:txBody>
      </p:sp>
      <p:sp>
        <p:nvSpPr>
          <p:cNvPr id="7" name="Rounded Rectangle 6"/>
          <p:cNvSpPr/>
          <p:nvPr/>
        </p:nvSpPr>
        <p:spPr>
          <a:xfrm>
            <a:off x="489856" y="2318658"/>
            <a:ext cx="2340429" cy="838200"/>
          </a:xfrm>
          <a:prstGeom prst="roundRect">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8" name="TextBox 7"/>
          <p:cNvSpPr txBox="1"/>
          <p:nvPr/>
        </p:nvSpPr>
        <p:spPr>
          <a:xfrm>
            <a:off x="489856" y="2476148"/>
            <a:ext cx="2313214" cy="523220"/>
          </a:xfrm>
          <a:prstGeom prst="rect">
            <a:avLst/>
          </a:prstGeom>
          <a:noFill/>
          <a:ln w="57150" cap="rnd">
            <a:noFill/>
          </a:ln>
        </p:spPr>
        <p:txBody>
          <a:bodyPr wrap="square" rtlCol="0">
            <a:spAutoFit/>
          </a:bodyPr>
          <a:lstStyle/>
          <a:p>
            <a:pPr algn="ctr"/>
            <a:r>
              <a:rPr lang="en-US" sz="28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Inspire</a:t>
            </a:r>
          </a:p>
        </p:txBody>
      </p:sp>
      <p:sp>
        <p:nvSpPr>
          <p:cNvPr id="9" name="Rounded Rectangle 8"/>
          <p:cNvSpPr/>
          <p:nvPr/>
        </p:nvSpPr>
        <p:spPr>
          <a:xfrm>
            <a:off x="1567542" y="712289"/>
            <a:ext cx="2340429" cy="838200"/>
          </a:xfrm>
          <a:prstGeom prst="roundRect">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10" name="TextBox 9"/>
          <p:cNvSpPr txBox="1"/>
          <p:nvPr/>
        </p:nvSpPr>
        <p:spPr>
          <a:xfrm>
            <a:off x="1567542" y="869779"/>
            <a:ext cx="2313214" cy="523220"/>
          </a:xfrm>
          <a:prstGeom prst="rect">
            <a:avLst/>
          </a:prstGeom>
          <a:noFill/>
          <a:ln w="57150" cap="rnd">
            <a:noFill/>
          </a:ln>
        </p:spPr>
        <p:txBody>
          <a:bodyPr wrap="square" rtlCol="0">
            <a:spAutoFit/>
          </a:bodyPr>
          <a:lstStyle/>
          <a:p>
            <a:pPr algn="ctr"/>
            <a:r>
              <a:rPr lang="en-US" sz="28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Legends</a:t>
            </a:r>
          </a:p>
        </p:txBody>
      </p:sp>
      <p:sp>
        <p:nvSpPr>
          <p:cNvPr id="11" name="Rounded Rectangle 10"/>
          <p:cNvSpPr/>
          <p:nvPr/>
        </p:nvSpPr>
        <p:spPr>
          <a:xfrm>
            <a:off x="8066314" y="712289"/>
            <a:ext cx="2340429" cy="838200"/>
          </a:xfrm>
          <a:prstGeom prst="roundRect">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12" name="TextBox 11"/>
          <p:cNvSpPr txBox="1"/>
          <p:nvPr/>
        </p:nvSpPr>
        <p:spPr>
          <a:xfrm>
            <a:off x="8066314" y="869779"/>
            <a:ext cx="2313214" cy="523220"/>
          </a:xfrm>
          <a:prstGeom prst="rect">
            <a:avLst/>
          </a:prstGeom>
          <a:noFill/>
          <a:ln w="57150" cap="rnd">
            <a:noFill/>
          </a:ln>
        </p:spPr>
        <p:txBody>
          <a:bodyPr wrap="square" rtlCol="0">
            <a:spAutoFit/>
          </a:bodyPr>
          <a:lstStyle/>
          <a:p>
            <a:pPr algn="ctr"/>
            <a:r>
              <a:rPr lang="en-US" sz="28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Grass Roots</a:t>
            </a:r>
          </a:p>
        </p:txBody>
      </p:sp>
      <p:sp>
        <p:nvSpPr>
          <p:cNvPr id="13" name="Rounded Rectangle 12"/>
          <p:cNvSpPr/>
          <p:nvPr/>
        </p:nvSpPr>
        <p:spPr>
          <a:xfrm>
            <a:off x="8969828" y="2318658"/>
            <a:ext cx="2340429" cy="838200"/>
          </a:xfrm>
          <a:prstGeom prst="roundRect">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14" name="TextBox 13"/>
          <p:cNvSpPr txBox="1"/>
          <p:nvPr/>
        </p:nvSpPr>
        <p:spPr>
          <a:xfrm>
            <a:off x="8969828" y="2476148"/>
            <a:ext cx="2313214" cy="523220"/>
          </a:xfrm>
          <a:prstGeom prst="rect">
            <a:avLst/>
          </a:prstGeom>
          <a:noFill/>
          <a:ln w="57150" cap="rnd">
            <a:noFill/>
          </a:ln>
        </p:spPr>
        <p:txBody>
          <a:bodyPr wrap="square" rtlCol="0">
            <a:spAutoFit/>
          </a:bodyPr>
          <a:lstStyle/>
          <a:p>
            <a:pPr algn="ctr"/>
            <a:r>
              <a:rPr lang="en-US" sz="28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Foster Care</a:t>
            </a:r>
          </a:p>
        </p:txBody>
      </p:sp>
      <p:sp>
        <p:nvSpPr>
          <p:cNvPr id="15" name="Rounded Rectangle 14"/>
          <p:cNvSpPr/>
          <p:nvPr/>
        </p:nvSpPr>
        <p:spPr>
          <a:xfrm>
            <a:off x="8382000" y="3973286"/>
            <a:ext cx="2340429" cy="838200"/>
          </a:xfrm>
          <a:prstGeom prst="roundRect">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16" name="TextBox 15"/>
          <p:cNvSpPr txBox="1"/>
          <p:nvPr/>
        </p:nvSpPr>
        <p:spPr>
          <a:xfrm>
            <a:off x="8382000" y="4130776"/>
            <a:ext cx="2313214" cy="523220"/>
          </a:xfrm>
          <a:prstGeom prst="rect">
            <a:avLst/>
          </a:prstGeom>
          <a:noFill/>
          <a:ln w="57150" cap="rnd">
            <a:noFill/>
          </a:ln>
        </p:spPr>
        <p:txBody>
          <a:bodyPr wrap="square" rtlCol="0">
            <a:spAutoFit/>
          </a:bodyPr>
          <a:lstStyle/>
          <a:p>
            <a:pPr algn="ctr"/>
            <a:r>
              <a:rPr lang="en-US" sz="2800" b="1" dirty="0">
                <a:solidFill>
                  <a:srgbClr val="ED1849"/>
                </a:solidFill>
                <a:latin typeface="Open Sans" panose="020B0606030504020204" pitchFamily="34" charset="0"/>
                <a:ea typeface="Open Sans" panose="020B0606030504020204" pitchFamily="34" charset="0"/>
                <a:cs typeface="Open Sans" panose="020B0606030504020204" pitchFamily="34" charset="0"/>
              </a:rPr>
              <a:t>Launch</a:t>
            </a:r>
          </a:p>
        </p:txBody>
      </p:sp>
    </p:spTree>
    <p:extLst>
      <p:ext uri="{BB962C8B-B14F-4D97-AF65-F5344CB8AC3E}">
        <p14:creationId xmlns:p14="http://schemas.microsoft.com/office/powerpoint/2010/main" val="613550173"/>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15" name="Rectangle 14"/>
          <p:cNvSpPr/>
          <p:nvPr/>
        </p:nvSpPr>
        <p:spPr>
          <a:xfrm>
            <a:off x="1" y="0"/>
            <a:ext cx="12191999" cy="6858000"/>
          </a:xfrm>
          <a:prstGeom prst="rect">
            <a:avLst/>
          </a:prstGeom>
          <a:solidFill>
            <a:srgbClr val="ED1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38100" y="-55880"/>
            <a:ext cx="12230099" cy="5683794"/>
            <a:chOff x="-38100" y="-55880"/>
            <a:chExt cx="12230099" cy="5683794"/>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17464" t="22391" r="24757" b="23947"/>
            <a:stretch/>
          </p:blipFill>
          <p:spPr>
            <a:xfrm>
              <a:off x="-38100" y="-55880"/>
              <a:ext cx="12230099" cy="5683794"/>
            </a:xfrm>
            <a:prstGeom prst="rect">
              <a:avLst/>
            </a:prstGeom>
          </p:spPr>
        </p:pic>
        <p:sp>
          <p:nvSpPr>
            <p:cNvPr id="9" name="Rounded Rectangle 8"/>
            <p:cNvSpPr/>
            <p:nvPr/>
          </p:nvSpPr>
          <p:spPr>
            <a:xfrm>
              <a:off x="8382000" y="3973286"/>
              <a:ext cx="2340429" cy="838200"/>
            </a:xfrm>
            <a:prstGeom prst="roundRect">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10" name="TextBox 9"/>
            <p:cNvSpPr txBox="1"/>
            <p:nvPr/>
          </p:nvSpPr>
          <p:spPr>
            <a:xfrm>
              <a:off x="8382000" y="4130776"/>
              <a:ext cx="2313214" cy="523220"/>
            </a:xfrm>
            <a:prstGeom prst="rect">
              <a:avLst/>
            </a:prstGeom>
            <a:noFill/>
            <a:ln w="57150" cap="rnd">
              <a:noFill/>
            </a:ln>
          </p:spPr>
          <p:txBody>
            <a:bodyPr wrap="square" rtlCol="0">
              <a:spAutoFit/>
            </a:bodyPr>
            <a:lstStyle/>
            <a:p>
              <a:pPr algn="ctr"/>
              <a:r>
                <a:rPr lang="en-US" sz="2800" b="1" dirty="0">
                  <a:solidFill>
                    <a:srgbClr val="ED1849"/>
                  </a:solidFill>
                  <a:latin typeface="Open Sans" panose="020B0606030504020204" pitchFamily="34" charset="0"/>
                  <a:ea typeface="Open Sans" panose="020B0606030504020204" pitchFamily="34" charset="0"/>
                  <a:cs typeface="Open Sans" panose="020B0606030504020204" pitchFamily="34" charset="0"/>
                </a:rPr>
                <a:t>Launch</a:t>
              </a:r>
            </a:p>
          </p:txBody>
        </p:sp>
      </p:grpSp>
    </p:spTree>
    <p:extLst>
      <p:ext uri="{BB962C8B-B14F-4D97-AF65-F5344CB8AC3E}">
        <p14:creationId xmlns:p14="http://schemas.microsoft.com/office/powerpoint/2010/main" val="2186795589"/>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0 L -0.28555 -0.14097 " pathEditMode="relative" rAng="0" ptsTypes="AA">
                                      <p:cBhvr>
                                        <p:cTn id="6" dur="2000" fill="hold"/>
                                        <p:tgtEl>
                                          <p:spTgt spid="3"/>
                                        </p:tgtEl>
                                        <p:attrNameLst>
                                          <p:attrName>ppt_x</p:attrName>
                                          <p:attrName>ppt_y</p:attrName>
                                        </p:attrNameLst>
                                      </p:cBhvr>
                                      <p:rCtr x="-14284" y="-70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ED1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771385" y="472440"/>
            <a:ext cx="10680867" cy="5867400"/>
          </a:xfrm>
          <a:prstGeom prst="roundRect">
            <a:avLst>
              <a:gd name="adj" fmla="val 8689"/>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7" name="TextBox 6"/>
          <p:cNvSpPr txBox="1"/>
          <p:nvPr/>
        </p:nvSpPr>
        <p:spPr>
          <a:xfrm>
            <a:off x="771385" y="2062553"/>
            <a:ext cx="10556668" cy="2369878"/>
          </a:xfrm>
          <a:prstGeom prst="rect">
            <a:avLst/>
          </a:prstGeom>
          <a:noFill/>
          <a:ln w="57150" cap="rnd">
            <a:noFill/>
          </a:ln>
        </p:spPr>
        <p:txBody>
          <a:bodyPr wrap="square" rtlCol="0">
            <a:spAutoFit/>
          </a:bodyPr>
          <a:lstStyle/>
          <a:p>
            <a:pPr algn="ctr"/>
            <a:r>
              <a:rPr lang="en-US" sz="88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Launch</a:t>
            </a:r>
          </a:p>
          <a:p>
            <a:pPr algn="ctr">
              <a:lnSpc>
                <a:spcPct val="150000"/>
              </a:lnSpc>
            </a:pPr>
            <a:r>
              <a:rPr lang="en-US" sz="4000" dirty="0">
                <a:solidFill>
                  <a:srgbClr val="879198"/>
                </a:solidFill>
                <a:latin typeface="Open Sans" panose="020B0606030504020204" pitchFamily="34" charset="0"/>
                <a:ea typeface="Open Sans" panose="020B0606030504020204" pitchFamily="34" charset="0"/>
                <a:cs typeface="Open Sans" panose="020B0606030504020204" pitchFamily="34" charset="0"/>
              </a:rPr>
              <a:t>Communication is the Key to Advocacy</a:t>
            </a:r>
          </a:p>
        </p:txBody>
      </p:sp>
    </p:spTree>
    <p:extLst>
      <p:ext uri="{BB962C8B-B14F-4D97-AF65-F5344CB8AC3E}">
        <p14:creationId xmlns:p14="http://schemas.microsoft.com/office/powerpoint/2010/main" val="752937024"/>
      </p:ext>
    </p:extLst>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ED1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71385" y="472440"/>
            <a:ext cx="10680867" cy="5867400"/>
          </a:xfrm>
          <a:prstGeom prst="roundRect">
            <a:avLst>
              <a:gd name="adj" fmla="val 8504"/>
            </a:avLst>
          </a:prstGeom>
          <a:solidFill>
            <a:schemeClr val="bg1"/>
          </a:solidFill>
          <a:ln w="57150">
            <a:no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7" name="TextBox 6"/>
          <p:cNvSpPr txBox="1"/>
          <p:nvPr/>
        </p:nvSpPr>
        <p:spPr>
          <a:xfrm>
            <a:off x="1709803" y="815933"/>
            <a:ext cx="8772393" cy="830997"/>
          </a:xfrm>
          <a:prstGeom prst="rect">
            <a:avLst/>
          </a:prstGeom>
          <a:noFill/>
          <a:ln w="57150" cap="rnd">
            <a:noFill/>
          </a:ln>
        </p:spPr>
        <p:txBody>
          <a:bodyPr wrap="square" rtlCol="0">
            <a:spAutoFit/>
          </a:bodyPr>
          <a:lstStyle/>
          <a:p>
            <a:r>
              <a:rPr lang="en-US" sz="4800" b="1" dirty="0">
                <a:solidFill>
                  <a:srgbClr val="ED1849"/>
                </a:solidFill>
                <a:latin typeface="Open Sans" panose="020B0606030504020204" pitchFamily="34" charset="0"/>
                <a:ea typeface="Open Sans" panose="020B0606030504020204" pitchFamily="34" charset="0"/>
                <a:cs typeface="Open Sans" panose="020B0606030504020204" pitchFamily="34" charset="0"/>
              </a:rPr>
              <a:t>How do you communicate?</a:t>
            </a:r>
            <a:endParaRPr lang="en-US" sz="4800" dirty="0">
              <a:solidFill>
                <a:srgbClr val="ED1849"/>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3725" y="1831988"/>
            <a:ext cx="4363709" cy="354857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3019" y="1935331"/>
            <a:ext cx="2425414" cy="3260177"/>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5056" y="3223947"/>
            <a:ext cx="3095854" cy="2543727"/>
          </a:xfrm>
          <a:prstGeom prst="rect">
            <a:avLst/>
          </a:prstGeom>
        </p:spPr>
      </p:pic>
    </p:spTree>
    <p:extLst>
      <p:ext uri="{BB962C8B-B14F-4D97-AF65-F5344CB8AC3E}">
        <p14:creationId xmlns:p14="http://schemas.microsoft.com/office/powerpoint/2010/main" val="2926362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ED1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771385" y="472440"/>
            <a:ext cx="10680867" cy="5867400"/>
          </a:xfrm>
          <a:prstGeom prst="roundRect">
            <a:avLst>
              <a:gd name="adj" fmla="val 8504"/>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7" name="TextBox 6"/>
          <p:cNvSpPr txBox="1"/>
          <p:nvPr/>
        </p:nvSpPr>
        <p:spPr>
          <a:xfrm>
            <a:off x="1674897" y="2421744"/>
            <a:ext cx="8842613" cy="2893100"/>
          </a:xfrm>
          <a:prstGeom prst="rect">
            <a:avLst/>
          </a:prstGeom>
          <a:noFill/>
          <a:ln w="57150" cap="rnd">
            <a:noFill/>
          </a:ln>
        </p:spPr>
        <p:txBody>
          <a:bodyPr wrap="square" rtlCol="0">
            <a:spAutoFit/>
          </a:bodyPr>
          <a:lstStyle/>
          <a:p>
            <a:r>
              <a:rPr lang="en-US" sz="6000" b="1" dirty="0">
                <a:solidFill>
                  <a:srgbClr val="ED1849"/>
                </a:solidFill>
                <a:latin typeface="Open Sans" panose="020B0606030504020204" pitchFamily="34" charset="0"/>
                <a:ea typeface="Open Sans" panose="020B0606030504020204" pitchFamily="34" charset="0"/>
                <a:cs typeface="Open Sans" panose="020B0606030504020204" pitchFamily="34" charset="0"/>
              </a:rPr>
              <a:t>Speak Up App</a:t>
            </a:r>
            <a:endParaRPr lang="en-US" sz="4000" b="1" dirty="0">
              <a:solidFill>
                <a:srgbClr val="ED1849"/>
              </a:solidFill>
              <a:latin typeface="Open Sans" panose="020B0606030504020204" pitchFamily="34" charset="0"/>
              <a:ea typeface="Open Sans" panose="020B0606030504020204" pitchFamily="34" charset="0"/>
              <a:cs typeface="Open Sans" panose="020B0606030504020204" pitchFamily="34" charset="0"/>
            </a:endParaRPr>
          </a:p>
          <a:p>
            <a:endParaRPr lang="en-US" sz="2000" dirty="0">
              <a:solidFill>
                <a:srgbClr val="879198"/>
              </a:solidFill>
              <a:latin typeface="Open Sans" panose="020B0606030504020204" pitchFamily="34" charset="0"/>
              <a:ea typeface="Open Sans" panose="020B0606030504020204" pitchFamily="34" charset="0"/>
              <a:cs typeface="Open Sans" panose="020B0606030504020204" pitchFamily="34" charset="0"/>
            </a:endParaRPr>
          </a:p>
          <a:p>
            <a:pPr>
              <a:spcAft>
                <a:spcPts val="1200"/>
              </a:spcAft>
            </a:pPr>
            <a:r>
              <a:rPr lang="en-US" sz="3600" dirty="0">
                <a:solidFill>
                  <a:srgbClr val="879198"/>
                </a:solidFill>
                <a:latin typeface="Open Sans" panose="020B0606030504020204" pitchFamily="34" charset="0"/>
                <a:ea typeface="Open Sans" panose="020B0606030504020204" pitchFamily="34" charset="0"/>
                <a:cs typeface="Open Sans" panose="020B0606030504020204" pitchFamily="34" charset="0"/>
              </a:rPr>
              <a:t>The App that helps you Speak Up!</a:t>
            </a:r>
          </a:p>
          <a:p>
            <a:pPr>
              <a:spcAft>
                <a:spcPts val="1200"/>
              </a:spcAft>
            </a:pPr>
            <a:r>
              <a:rPr lang="en-US" sz="2800" dirty="0">
                <a:solidFill>
                  <a:srgbClr val="879198"/>
                </a:solidFill>
                <a:latin typeface="Open Sans" panose="020B0606030504020204" pitchFamily="34" charset="0"/>
                <a:ea typeface="Open Sans" panose="020B0606030504020204" pitchFamily="34" charset="0"/>
                <a:cs typeface="Open Sans" panose="020B0606030504020204" pitchFamily="34" charset="0"/>
              </a:rPr>
              <a:t>As a certified foster care advocate, you have exclusive use of our advocacy tool. </a:t>
            </a:r>
            <a:endParaRPr lang="en-US" sz="2800" b="1" dirty="0">
              <a:solidFill>
                <a:srgbClr val="879198"/>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8785" y="798742"/>
            <a:ext cx="4088726" cy="847482"/>
          </a:xfrm>
          <a:prstGeom prst="rect">
            <a:avLst/>
          </a:prstGeom>
        </p:spPr>
      </p:pic>
    </p:spTree>
    <p:extLst>
      <p:ext uri="{BB962C8B-B14F-4D97-AF65-F5344CB8AC3E}">
        <p14:creationId xmlns:p14="http://schemas.microsoft.com/office/powerpoint/2010/main" val="1002455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ED1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939150" y="772390"/>
            <a:ext cx="7204850" cy="1569660"/>
          </a:xfrm>
          <a:prstGeom prst="rect">
            <a:avLst/>
          </a:prstGeom>
          <a:noFill/>
          <a:ln w="57150" cap="rnd">
            <a:noFill/>
          </a:ln>
        </p:spPr>
        <p:txBody>
          <a:bodyPr wrap="square" rtlCol="0">
            <a:spAutoFit/>
          </a:bodyPr>
          <a:lstStyle/>
          <a:p>
            <a:r>
              <a:rPr lang="en-US" sz="4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What type of Advocate are you?</a:t>
            </a:r>
            <a:endParaRPr lang="en-US" sz="48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Google Shape;166;p11"/>
          <p:cNvSpPr/>
          <p:nvPr/>
        </p:nvSpPr>
        <p:spPr>
          <a:xfrm>
            <a:off x="0" y="0"/>
            <a:ext cx="1447800" cy="6858000"/>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0" name="Google Shape;167;p11"/>
          <p:cNvPicPr preferRelativeResize="0"/>
          <p:nvPr/>
        </p:nvPicPr>
        <p:blipFill>
          <a:blip r:embed="rId3">
            <a:extLst>
              <a:ext uri="{28A0092B-C50C-407E-A947-70E740481C1C}">
                <a14:useLocalDpi xmlns:a14="http://schemas.microsoft.com/office/drawing/2010/main" val="0"/>
              </a:ext>
            </a:extLst>
          </a:blip>
          <a:stretch>
            <a:fillRect/>
          </a:stretch>
        </p:blipFill>
        <p:spPr>
          <a:xfrm>
            <a:off x="376059" y="5829300"/>
            <a:ext cx="661378" cy="738884"/>
          </a:xfrm>
          <a:prstGeom prst="rect">
            <a:avLst/>
          </a:prstGeom>
          <a:noFill/>
          <a:ln>
            <a:noFill/>
          </a:ln>
        </p:spPr>
      </p:pic>
      <p:sp>
        <p:nvSpPr>
          <p:cNvPr id="13" name="TextBox 12"/>
          <p:cNvSpPr txBox="1"/>
          <p:nvPr/>
        </p:nvSpPr>
        <p:spPr>
          <a:xfrm>
            <a:off x="1939150" y="2842460"/>
            <a:ext cx="5680850" cy="1138773"/>
          </a:xfrm>
          <a:prstGeom prst="rect">
            <a:avLst/>
          </a:prstGeom>
          <a:noFill/>
          <a:ln w="57150" cap="rnd">
            <a:noFill/>
          </a:ln>
        </p:spPr>
        <p:txBody>
          <a:bodyPr wrap="square" rtlCol="0">
            <a:spAutoFit/>
          </a:bodyPr>
          <a:lstStyle/>
          <a:p>
            <a:pPr>
              <a:spcAft>
                <a:spcPts val="1800"/>
              </a:spcAft>
            </a:pPr>
            <a:r>
              <a:rPr lang="en-US" sz="3400" dirty="0">
                <a:solidFill>
                  <a:schemeClr val="bg1"/>
                </a:solidFill>
                <a:latin typeface="Open Sans" panose="020B0606030504020204" pitchFamily="34" charset="0"/>
                <a:ea typeface="Open Sans" panose="020B0606030504020204" pitchFamily="34" charset="0"/>
                <a:cs typeface="Open Sans" panose="020B0606030504020204" pitchFamily="34" charset="0"/>
              </a:rPr>
              <a:t>Take our Advocate assessment:</a:t>
            </a: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5706" r="13859"/>
          <a:stretch/>
        </p:blipFill>
        <p:spPr>
          <a:xfrm>
            <a:off x="6212825" y="2209799"/>
            <a:ext cx="5603776" cy="3831771"/>
          </a:xfrm>
          <a:prstGeom prst="roundRect">
            <a:avLst>
              <a:gd name="adj" fmla="val 6341"/>
            </a:avLst>
          </a:prstGeom>
          <a:ln w="57150">
            <a:solidFill>
              <a:srgbClr val="B3B9BD"/>
            </a:solidFill>
          </a:ln>
        </p:spPr>
      </p:pic>
    </p:spTree>
    <p:extLst>
      <p:ext uri="{BB962C8B-B14F-4D97-AF65-F5344CB8AC3E}">
        <p14:creationId xmlns:p14="http://schemas.microsoft.com/office/powerpoint/2010/main" val="389850293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fade">
                                      <p:cBhvr>
                                        <p:cTn id="11" dur="500"/>
                                        <p:tgtEl>
                                          <p:spTgt spid="1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ED1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939150" y="772390"/>
            <a:ext cx="7204850" cy="830997"/>
          </a:xfrm>
          <a:prstGeom prst="rect">
            <a:avLst/>
          </a:prstGeom>
          <a:noFill/>
          <a:ln w="57150" cap="rnd">
            <a:noFill/>
          </a:ln>
        </p:spPr>
        <p:txBody>
          <a:bodyPr wrap="square" rtlCol="0">
            <a:spAutoFit/>
          </a:bodyPr>
          <a:lstStyle/>
          <a:p>
            <a:r>
              <a:rPr lang="en-US" sz="4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personal brand</a:t>
            </a:r>
            <a:endParaRPr lang="en-US" sz="48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Google Shape;166;p11"/>
          <p:cNvSpPr/>
          <p:nvPr/>
        </p:nvSpPr>
        <p:spPr>
          <a:xfrm>
            <a:off x="0" y="0"/>
            <a:ext cx="1447800" cy="6858000"/>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0" name="Google Shape;167;p11"/>
          <p:cNvPicPr preferRelativeResize="0"/>
          <p:nvPr/>
        </p:nvPicPr>
        <p:blipFill>
          <a:blip r:embed="rId3">
            <a:extLst>
              <a:ext uri="{28A0092B-C50C-407E-A947-70E740481C1C}">
                <a14:useLocalDpi xmlns:a14="http://schemas.microsoft.com/office/drawing/2010/main" val="0"/>
              </a:ext>
            </a:extLst>
          </a:blip>
          <a:stretch>
            <a:fillRect/>
          </a:stretch>
        </p:blipFill>
        <p:spPr>
          <a:xfrm>
            <a:off x="376059" y="5829300"/>
            <a:ext cx="661378" cy="738884"/>
          </a:xfrm>
          <a:prstGeom prst="rect">
            <a:avLst/>
          </a:prstGeom>
          <a:noFill/>
          <a:ln>
            <a:noFill/>
          </a:ln>
        </p:spPr>
      </p:pic>
      <p:sp>
        <p:nvSpPr>
          <p:cNvPr id="13" name="TextBox 12"/>
          <p:cNvSpPr txBox="1"/>
          <p:nvPr/>
        </p:nvSpPr>
        <p:spPr>
          <a:xfrm>
            <a:off x="1939150" y="2047803"/>
            <a:ext cx="5680850" cy="3693319"/>
          </a:xfrm>
          <a:prstGeom prst="rect">
            <a:avLst/>
          </a:prstGeom>
          <a:noFill/>
          <a:ln w="57150" cap="rnd">
            <a:noFill/>
          </a:ln>
        </p:spPr>
        <p:txBody>
          <a:bodyPr wrap="square" rtlCol="0">
            <a:spAutoFit/>
          </a:bodyPr>
          <a:lstStyle/>
          <a:p>
            <a:pPr marL="457200" indent="-457200">
              <a:spcAft>
                <a:spcPts val="1800"/>
              </a:spcAft>
              <a:buClr>
                <a:schemeClr val="bg1"/>
              </a:buClr>
              <a:buFont typeface="Arial" panose="020B0604020202020204" pitchFamily="34" charset="0"/>
              <a:buChar char="•"/>
            </a:pPr>
            <a:r>
              <a:rPr lang="en-US" sz="3400" dirty="0">
                <a:solidFill>
                  <a:schemeClr val="bg1"/>
                </a:solidFill>
                <a:latin typeface="Open Sans" panose="020B0606030504020204" pitchFamily="34" charset="0"/>
                <a:ea typeface="Open Sans" panose="020B0606030504020204" pitchFamily="34" charset="0"/>
                <a:cs typeface="Open Sans" panose="020B0606030504020204" pitchFamily="34" charset="0"/>
              </a:rPr>
              <a:t>How do you want people to remember you?</a:t>
            </a:r>
          </a:p>
          <a:p>
            <a:pPr marL="457200" indent="-457200">
              <a:spcAft>
                <a:spcPts val="1800"/>
              </a:spcAft>
              <a:buClr>
                <a:schemeClr val="bg1"/>
              </a:buClr>
              <a:buFont typeface="Arial" panose="020B0604020202020204" pitchFamily="34" charset="0"/>
              <a:buChar char="•"/>
            </a:pPr>
            <a:r>
              <a:rPr lang="en-US" sz="3400" dirty="0">
                <a:solidFill>
                  <a:schemeClr val="bg1"/>
                </a:solidFill>
                <a:latin typeface="Open Sans" panose="020B0606030504020204" pitchFamily="34" charset="0"/>
                <a:ea typeface="Open Sans" panose="020B0606030504020204" pitchFamily="34" charset="0"/>
                <a:cs typeface="Open Sans" panose="020B0606030504020204" pitchFamily="34" charset="0"/>
              </a:rPr>
              <a:t>Does the way you present yourself reflect the values you hold?</a:t>
            </a:r>
          </a:p>
          <a:p>
            <a:pPr marL="457200" indent="-457200">
              <a:spcAft>
                <a:spcPts val="1800"/>
              </a:spcAft>
              <a:buClr>
                <a:schemeClr val="bg1"/>
              </a:buClr>
              <a:buFont typeface="Arial" panose="020B0604020202020204" pitchFamily="34" charset="0"/>
              <a:buChar char="•"/>
            </a:pPr>
            <a:r>
              <a:rPr lang="en-US" sz="3400" dirty="0">
                <a:solidFill>
                  <a:schemeClr val="bg1"/>
                </a:solidFill>
                <a:latin typeface="Open Sans" panose="020B0606030504020204" pitchFamily="34" charset="0"/>
                <a:ea typeface="Open Sans" panose="020B0606030504020204" pitchFamily="34" charset="0"/>
                <a:cs typeface="Open Sans" panose="020B0606030504020204" pitchFamily="34" charset="0"/>
              </a:rPr>
              <a:t>Are you prepared? </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2628" y="1146430"/>
            <a:ext cx="3248913" cy="4873370"/>
          </a:xfrm>
          <a:prstGeom prst="roundRect">
            <a:avLst>
              <a:gd name="adj" fmla="val 6341"/>
            </a:avLst>
          </a:prstGeom>
          <a:ln w="57150">
            <a:solidFill>
              <a:srgbClr val="B3B9BD"/>
            </a:solidFill>
          </a:ln>
        </p:spPr>
      </p:pic>
    </p:spTree>
    <p:extLst>
      <p:ext uri="{BB962C8B-B14F-4D97-AF65-F5344CB8AC3E}">
        <p14:creationId xmlns:p14="http://schemas.microsoft.com/office/powerpoint/2010/main" val="108617892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fade">
                                      <p:cBhvr>
                                        <p:cTn id="11" dur="500"/>
                                        <p:tgtEl>
                                          <p:spTgt spid="1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animEffect transition="in" filter="fade">
                                      <p:cBhvr>
                                        <p:cTn id="15" dur="500"/>
                                        <p:tgtEl>
                                          <p:spTgt spid="1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animEffect transition="in" filter="fade">
                                      <p:cBhvr>
                                        <p:cTn id="19" dur="500"/>
                                        <p:tgtEl>
                                          <p:spTgt spid="13">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ED1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939150" y="675713"/>
            <a:ext cx="8441056" cy="923330"/>
          </a:xfrm>
          <a:prstGeom prst="rect">
            <a:avLst/>
          </a:prstGeom>
          <a:noFill/>
          <a:ln w="57150" cap="rnd">
            <a:noFill/>
          </a:ln>
        </p:spPr>
        <p:txBody>
          <a:bodyPr wrap="square" rtlCol="0">
            <a:spAutoFit/>
          </a:bodyPr>
          <a:lstStyle/>
          <a:p>
            <a:r>
              <a:rPr lang="en-US" sz="5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What do we need?</a:t>
            </a:r>
            <a:endParaRPr lang="en-US" sz="5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Google Shape;166;p11"/>
          <p:cNvSpPr/>
          <p:nvPr/>
        </p:nvSpPr>
        <p:spPr>
          <a:xfrm>
            <a:off x="0" y="0"/>
            <a:ext cx="1447800" cy="6858000"/>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0" name="Google Shape;167;p11"/>
          <p:cNvPicPr preferRelativeResize="0"/>
          <p:nvPr/>
        </p:nvPicPr>
        <p:blipFill>
          <a:blip r:embed="rId3">
            <a:extLst>
              <a:ext uri="{28A0092B-C50C-407E-A947-70E740481C1C}">
                <a14:useLocalDpi xmlns:a14="http://schemas.microsoft.com/office/drawing/2010/main" val="0"/>
              </a:ext>
            </a:extLst>
          </a:blip>
          <a:stretch>
            <a:fillRect/>
          </a:stretch>
        </p:blipFill>
        <p:spPr>
          <a:xfrm>
            <a:off x="376059" y="5829300"/>
            <a:ext cx="661378" cy="738884"/>
          </a:xfrm>
          <a:prstGeom prst="rect">
            <a:avLst/>
          </a:prstGeom>
          <a:noFill/>
          <a:ln>
            <a:noFill/>
          </a:ln>
        </p:spPr>
      </p:pic>
      <p:sp>
        <p:nvSpPr>
          <p:cNvPr id="13" name="TextBox 12"/>
          <p:cNvSpPr txBox="1"/>
          <p:nvPr/>
        </p:nvSpPr>
        <p:spPr>
          <a:xfrm>
            <a:off x="2031377" y="1889760"/>
            <a:ext cx="6216898" cy="3908762"/>
          </a:xfrm>
          <a:prstGeom prst="rect">
            <a:avLst/>
          </a:prstGeom>
          <a:noFill/>
          <a:ln w="57150" cap="rnd">
            <a:noFill/>
          </a:ln>
        </p:spPr>
        <p:txBody>
          <a:bodyPr wrap="square" rtlCol="0">
            <a:spAutoFit/>
          </a:bodyPr>
          <a:lstStyle/>
          <a:p>
            <a:pPr>
              <a:spcAft>
                <a:spcPts val="1200"/>
              </a:spcAft>
            </a:pPr>
            <a:r>
              <a:rPr lang="en-US" sz="4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Someone who…</a:t>
            </a:r>
          </a:p>
          <a:p>
            <a:pPr marL="365760" indent="-342900">
              <a:spcAft>
                <a:spcPts val="1200"/>
              </a:spcAft>
              <a:buClr>
                <a:schemeClr val="bg1"/>
              </a:buClr>
              <a:buFont typeface="Arial" panose="020B0604020202020204" pitchFamily="34" charset="0"/>
              <a:buChar char="•"/>
            </a:pPr>
            <a:r>
              <a:rPr lang="en-US" sz="2800" dirty="0">
                <a:solidFill>
                  <a:schemeClr val="bg1"/>
                </a:solidFill>
                <a:latin typeface="Open Sans" panose="020B0606030504020204" pitchFamily="34" charset="0"/>
                <a:ea typeface="Open Sans" panose="020B0606030504020204" pitchFamily="34" charset="0"/>
                <a:cs typeface="Open Sans" panose="020B0606030504020204" pitchFamily="34" charset="0"/>
              </a:rPr>
              <a:t>SPEAKS UP! </a:t>
            </a:r>
          </a:p>
          <a:p>
            <a:pPr marL="365760" indent="-342900">
              <a:spcAft>
                <a:spcPts val="1200"/>
              </a:spcAft>
              <a:buClr>
                <a:schemeClr val="bg1"/>
              </a:buClr>
              <a:buFont typeface="Arial" panose="020B0604020202020204" pitchFamily="34" charset="0"/>
              <a:buChar char="•"/>
            </a:pPr>
            <a:r>
              <a:rPr lang="en-US" sz="2800" dirty="0">
                <a:solidFill>
                  <a:schemeClr val="bg1"/>
                </a:solidFill>
                <a:latin typeface="Open Sans" panose="020B0606030504020204" pitchFamily="34" charset="0"/>
                <a:ea typeface="Open Sans" panose="020B0606030504020204" pitchFamily="34" charset="0"/>
                <a:cs typeface="Open Sans" panose="020B0606030504020204" pitchFamily="34" charset="0"/>
              </a:rPr>
              <a:t>Wants to support positive change</a:t>
            </a:r>
          </a:p>
          <a:p>
            <a:pPr marL="365760" indent="-342900">
              <a:spcAft>
                <a:spcPts val="1200"/>
              </a:spcAft>
              <a:buClr>
                <a:schemeClr val="bg1"/>
              </a:buClr>
              <a:buFont typeface="Arial" panose="020B0604020202020204" pitchFamily="34" charset="0"/>
              <a:buChar char="•"/>
            </a:pPr>
            <a:r>
              <a:rPr lang="en-US" sz="2800" dirty="0">
                <a:solidFill>
                  <a:schemeClr val="bg1"/>
                </a:solidFill>
                <a:latin typeface="Open Sans" panose="020B0606030504020204" pitchFamily="34" charset="0"/>
                <a:ea typeface="Open Sans" panose="020B0606030504020204" pitchFamily="34" charset="0"/>
                <a:cs typeface="Open Sans" panose="020B0606030504020204" pitchFamily="34" charset="0"/>
              </a:rPr>
              <a:t>Poses a challenge: </a:t>
            </a:r>
            <a:br>
              <a:rPr lang="en-US" sz="28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US" sz="2800" dirty="0">
                <a:solidFill>
                  <a:schemeClr val="bg1"/>
                </a:solidFill>
                <a:latin typeface="Open Sans" panose="020B0606030504020204" pitchFamily="34" charset="0"/>
                <a:ea typeface="Open Sans" panose="020B0606030504020204" pitchFamily="34" charset="0"/>
                <a:cs typeface="Open Sans" panose="020B0606030504020204" pitchFamily="34" charset="0"/>
              </a:rPr>
              <a:t>why can't we do better? </a:t>
            </a:r>
          </a:p>
          <a:p>
            <a:pPr marL="365760" indent="-342900">
              <a:spcAft>
                <a:spcPts val="1200"/>
              </a:spcAft>
              <a:buClr>
                <a:schemeClr val="bg1"/>
              </a:buClr>
              <a:buFont typeface="Arial" panose="020B0604020202020204" pitchFamily="34" charset="0"/>
              <a:buChar char="•"/>
            </a:pPr>
            <a:r>
              <a:rPr lang="en-US" sz="2800" dirty="0">
                <a:solidFill>
                  <a:schemeClr val="bg1"/>
                </a:solidFill>
                <a:latin typeface="Open Sans" panose="020B0606030504020204" pitchFamily="34" charset="0"/>
                <a:ea typeface="Open Sans" panose="020B0606030504020204" pitchFamily="34" charset="0"/>
                <a:cs typeface="Open Sans" panose="020B0606030504020204" pitchFamily="34" charset="0"/>
              </a:rPr>
              <a:t>Believes the future will be better if we all work for a better future. </a:t>
            </a:r>
          </a:p>
        </p:txBody>
      </p:sp>
      <p:grpSp>
        <p:nvGrpSpPr>
          <p:cNvPr id="6" name="Group 5"/>
          <p:cNvGrpSpPr/>
          <p:nvPr/>
        </p:nvGrpSpPr>
        <p:grpSpPr>
          <a:xfrm>
            <a:off x="8248275" y="1477818"/>
            <a:ext cx="3656483" cy="4180540"/>
            <a:chOff x="8248275" y="1477818"/>
            <a:chExt cx="3656483" cy="418054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8275" y="1477818"/>
              <a:ext cx="3656483" cy="4180540"/>
            </a:xfrm>
            <a:prstGeom prst="rect">
              <a:avLst/>
            </a:prstGeom>
            <a:effectLst>
              <a:glow rad="139700">
                <a:schemeClr val="accent3">
                  <a:satMod val="175000"/>
                  <a:alpha val="40000"/>
                </a:schemeClr>
              </a:glow>
              <a:outerShdw blurRad="279400" dist="177800" dir="2700000" algn="tl" rotWithShape="0">
                <a:prstClr val="black">
                  <a:alpha val="40000"/>
                </a:prstClr>
              </a:outerShdw>
            </a:effectLst>
          </p:spPr>
        </p:pic>
        <p:sp>
          <p:nvSpPr>
            <p:cNvPr id="20" name="TextBox 19"/>
            <p:cNvSpPr txBox="1"/>
            <p:nvPr/>
          </p:nvSpPr>
          <p:spPr>
            <a:xfrm>
              <a:off x="8420570" y="2412608"/>
              <a:ext cx="3136958" cy="1328505"/>
            </a:xfrm>
            <a:prstGeom prst="rect">
              <a:avLst/>
            </a:prstGeom>
            <a:noFill/>
            <a:ln w="57150" cap="rnd">
              <a:noFill/>
            </a:ln>
          </p:spPr>
          <p:txBody>
            <a:bodyPr wrap="square" rtlCol="0">
              <a:spAutoFit/>
            </a:bodyPr>
            <a:lstStyle/>
            <a:p>
              <a:pPr algn="ctr">
                <a:lnSpc>
                  <a:spcPts val="4800"/>
                </a:lnSpc>
              </a:pPr>
              <a:r>
                <a:rPr lang="en-US" sz="48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An</a:t>
              </a:r>
            </a:p>
            <a:p>
              <a:pPr algn="ctr">
                <a:lnSpc>
                  <a:spcPts val="4800"/>
                </a:lnSpc>
              </a:pPr>
              <a:r>
                <a:rPr lang="en-US" sz="48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Advocate</a:t>
              </a:r>
              <a:endParaRPr lang="en-US" sz="4000" b="1" dirty="0">
                <a:solidFill>
                  <a:srgbClr val="879198"/>
                </a:solidFill>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377040667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fad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fade">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fade">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fade">
                                      <p:cBhvr>
                                        <p:cTn id="27" dur="500"/>
                                        <p:tgtEl>
                                          <p:spTgt spid="1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p:cTn id="32" dur="1000" fill="hold"/>
                                        <p:tgtEl>
                                          <p:spTgt spid="6"/>
                                        </p:tgtEl>
                                        <p:attrNameLst>
                                          <p:attrName>ppt_w</p:attrName>
                                        </p:attrNameLst>
                                      </p:cBhvr>
                                      <p:tavLst>
                                        <p:tav tm="0">
                                          <p:val>
                                            <p:fltVal val="0"/>
                                          </p:val>
                                        </p:tav>
                                        <p:tav tm="100000">
                                          <p:val>
                                            <p:strVal val="#ppt_w"/>
                                          </p:val>
                                        </p:tav>
                                      </p:tavLst>
                                    </p:anim>
                                    <p:anim calcmode="lin" valueType="num">
                                      <p:cBhvr>
                                        <p:cTn id="33" dur="1000" fill="hold"/>
                                        <p:tgtEl>
                                          <p:spTgt spid="6"/>
                                        </p:tgtEl>
                                        <p:attrNameLst>
                                          <p:attrName>ppt_h</p:attrName>
                                        </p:attrNameLst>
                                      </p:cBhvr>
                                      <p:tavLst>
                                        <p:tav tm="0">
                                          <p:val>
                                            <p:fltVal val="0"/>
                                          </p:val>
                                        </p:tav>
                                        <p:tav tm="100000">
                                          <p:val>
                                            <p:strVal val="#ppt_h"/>
                                          </p:val>
                                        </p:tav>
                                      </p:tavLst>
                                    </p:anim>
                                    <p:anim calcmode="lin" valueType="num">
                                      <p:cBhvr>
                                        <p:cTn id="34" dur="1000" fill="hold"/>
                                        <p:tgtEl>
                                          <p:spTgt spid="6"/>
                                        </p:tgtEl>
                                        <p:attrNameLst>
                                          <p:attrName>style.rotation</p:attrName>
                                        </p:attrNameLst>
                                      </p:cBhvr>
                                      <p:tavLst>
                                        <p:tav tm="0">
                                          <p:val>
                                            <p:fltVal val="90"/>
                                          </p:val>
                                        </p:tav>
                                        <p:tav tm="100000">
                                          <p:val>
                                            <p:fltVal val="0"/>
                                          </p:val>
                                        </p:tav>
                                      </p:tavLst>
                                    </p:anim>
                                    <p:animEffect transition="in" filter="fade">
                                      <p:cBhvr>
                                        <p:cTn id="35" dur="1000"/>
                                        <p:tgtEl>
                                          <p:spTgt spid="6"/>
                                        </p:tgtEl>
                                      </p:cBhvr>
                                    </p:animEffect>
                                  </p:childTnLst>
                                </p:cTn>
                              </p:par>
                            </p:childTnLst>
                          </p:cTn>
                        </p:par>
                        <p:par>
                          <p:cTn id="36" fill="hold">
                            <p:stCondLst>
                              <p:cond delay="1000"/>
                            </p:stCondLst>
                            <p:childTnLst>
                              <p:par>
                                <p:cTn id="37" presetID="32" presetClass="emph" presetSubtype="0" fill="hold" nodeType="afterEffect">
                                  <p:stCondLst>
                                    <p:cond delay="0"/>
                                  </p:stCondLst>
                                  <p:childTnLst>
                                    <p:animRot by="120000">
                                      <p:cBhvr>
                                        <p:cTn id="38" dur="100" fill="hold">
                                          <p:stCondLst>
                                            <p:cond delay="0"/>
                                          </p:stCondLst>
                                        </p:cTn>
                                        <p:tgtEl>
                                          <p:spTgt spid="6"/>
                                        </p:tgtEl>
                                        <p:attrNameLst>
                                          <p:attrName>r</p:attrName>
                                        </p:attrNameLst>
                                      </p:cBhvr>
                                    </p:animRot>
                                    <p:animRot by="-240000">
                                      <p:cBhvr>
                                        <p:cTn id="39" dur="200" fill="hold">
                                          <p:stCondLst>
                                            <p:cond delay="200"/>
                                          </p:stCondLst>
                                        </p:cTn>
                                        <p:tgtEl>
                                          <p:spTgt spid="6"/>
                                        </p:tgtEl>
                                        <p:attrNameLst>
                                          <p:attrName>r</p:attrName>
                                        </p:attrNameLst>
                                      </p:cBhvr>
                                    </p:animRot>
                                    <p:animRot by="240000">
                                      <p:cBhvr>
                                        <p:cTn id="40" dur="200" fill="hold">
                                          <p:stCondLst>
                                            <p:cond delay="400"/>
                                          </p:stCondLst>
                                        </p:cTn>
                                        <p:tgtEl>
                                          <p:spTgt spid="6"/>
                                        </p:tgtEl>
                                        <p:attrNameLst>
                                          <p:attrName>r</p:attrName>
                                        </p:attrNameLst>
                                      </p:cBhvr>
                                    </p:animRot>
                                    <p:animRot by="-240000">
                                      <p:cBhvr>
                                        <p:cTn id="41" dur="200" fill="hold">
                                          <p:stCondLst>
                                            <p:cond delay="600"/>
                                          </p:stCondLst>
                                        </p:cTn>
                                        <p:tgtEl>
                                          <p:spTgt spid="6"/>
                                        </p:tgtEl>
                                        <p:attrNameLst>
                                          <p:attrName>r</p:attrName>
                                        </p:attrNameLst>
                                      </p:cBhvr>
                                    </p:animRot>
                                    <p:animRot by="120000">
                                      <p:cBhvr>
                                        <p:cTn id="42"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ED1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939150" y="772390"/>
            <a:ext cx="7204850" cy="830997"/>
          </a:xfrm>
          <a:prstGeom prst="rect">
            <a:avLst/>
          </a:prstGeom>
          <a:noFill/>
          <a:ln w="57150" cap="rnd">
            <a:noFill/>
          </a:ln>
        </p:spPr>
        <p:txBody>
          <a:bodyPr wrap="square" rtlCol="0">
            <a:spAutoFit/>
          </a:bodyPr>
          <a:lstStyle/>
          <a:p>
            <a:r>
              <a:rPr lang="en-US" sz="4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Listen up!</a:t>
            </a:r>
            <a:endParaRPr lang="en-US" sz="48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Google Shape;166;p11"/>
          <p:cNvSpPr/>
          <p:nvPr/>
        </p:nvSpPr>
        <p:spPr>
          <a:xfrm>
            <a:off x="0" y="0"/>
            <a:ext cx="1447800" cy="6858000"/>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0" name="Google Shape;167;p11"/>
          <p:cNvPicPr preferRelativeResize="0"/>
          <p:nvPr/>
        </p:nvPicPr>
        <p:blipFill>
          <a:blip r:embed="rId3">
            <a:extLst>
              <a:ext uri="{28A0092B-C50C-407E-A947-70E740481C1C}">
                <a14:useLocalDpi xmlns:a14="http://schemas.microsoft.com/office/drawing/2010/main" val="0"/>
              </a:ext>
            </a:extLst>
          </a:blip>
          <a:stretch>
            <a:fillRect/>
          </a:stretch>
        </p:blipFill>
        <p:spPr>
          <a:xfrm>
            <a:off x="376059" y="5829300"/>
            <a:ext cx="661378" cy="738884"/>
          </a:xfrm>
          <a:prstGeom prst="rect">
            <a:avLst/>
          </a:prstGeom>
          <a:noFill/>
          <a:ln>
            <a:noFill/>
          </a:ln>
        </p:spPr>
      </p:pic>
      <p:sp>
        <p:nvSpPr>
          <p:cNvPr id="13" name="TextBox 12"/>
          <p:cNvSpPr txBox="1"/>
          <p:nvPr/>
        </p:nvSpPr>
        <p:spPr>
          <a:xfrm>
            <a:off x="1939150" y="2047803"/>
            <a:ext cx="5680850" cy="2123658"/>
          </a:xfrm>
          <a:prstGeom prst="rect">
            <a:avLst/>
          </a:prstGeom>
          <a:noFill/>
          <a:ln w="57150" cap="rnd">
            <a:noFill/>
          </a:ln>
        </p:spPr>
        <p:txBody>
          <a:bodyPr wrap="square" rtlCol="0">
            <a:spAutoFit/>
          </a:bodyPr>
          <a:lstStyle/>
          <a:p>
            <a:pPr marL="457200" indent="-457200">
              <a:spcAft>
                <a:spcPts val="1800"/>
              </a:spcAft>
              <a:buClr>
                <a:schemeClr val="bg1"/>
              </a:buClr>
              <a:buFont typeface="Arial" panose="020B0604020202020204" pitchFamily="34" charset="0"/>
              <a:buChar char="•"/>
            </a:pPr>
            <a:r>
              <a:rPr lang="en-US" sz="3400" dirty="0">
                <a:solidFill>
                  <a:schemeClr val="bg1"/>
                </a:solidFill>
                <a:latin typeface="Open Sans" panose="020B0606030504020204" pitchFamily="34" charset="0"/>
                <a:ea typeface="Open Sans" panose="020B0606030504020204" pitchFamily="34" charset="0"/>
                <a:cs typeface="Open Sans" panose="020B0606030504020204" pitchFamily="34" charset="0"/>
              </a:rPr>
              <a:t>Open-ended questions</a:t>
            </a:r>
          </a:p>
          <a:p>
            <a:pPr marL="457200" indent="-457200">
              <a:spcAft>
                <a:spcPts val="1800"/>
              </a:spcAft>
              <a:buClr>
                <a:schemeClr val="bg1"/>
              </a:buClr>
              <a:buFont typeface="Arial" panose="020B0604020202020204" pitchFamily="34" charset="0"/>
              <a:buChar char="•"/>
            </a:pPr>
            <a:r>
              <a:rPr lang="en-US" sz="3400" dirty="0">
                <a:solidFill>
                  <a:schemeClr val="bg1"/>
                </a:solidFill>
                <a:latin typeface="Open Sans" panose="020B0606030504020204" pitchFamily="34" charset="0"/>
                <a:ea typeface="Open Sans" panose="020B0606030504020204" pitchFamily="34" charset="0"/>
                <a:cs typeface="Open Sans" panose="020B0606030504020204" pitchFamily="34" charset="0"/>
              </a:rPr>
              <a:t>Dignity and respect</a:t>
            </a:r>
          </a:p>
          <a:p>
            <a:pPr marL="457200" indent="-457200">
              <a:spcAft>
                <a:spcPts val="1800"/>
              </a:spcAft>
              <a:buClr>
                <a:schemeClr val="bg1"/>
              </a:buClr>
              <a:buFont typeface="Arial" panose="020B0604020202020204" pitchFamily="34" charset="0"/>
              <a:buChar char="•"/>
            </a:pPr>
            <a:r>
              <a:rPr lang="en-US" sz="3400" dirty="0">
                <a:solidFill>
                  <a:schemeClr val="bg1"/>
                </a:solidFill>
                <a:latin typeface="Open Sans" panose="020B0606030504020204" pitchFamily="34" charset="0"/>
                <a:ea typeface="Open Sans" panose="020B0606030504020204" pitchFamily="34" charset="0"/>
                <a:cs typeface="Open Sans" panose="020B0606030504020204" pitchFamily="34" charset="0"/>
              </a:rPr>
              <a:t>Empathy</a:t>
            </a:r>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t="10700"/>
          <a:stretch/>
        </p:blipFill>
        <p:spPr>
          <a:xfrm>
            <a:off x="7721419" y="843375"/>
            <a:ext cx="3827862" cy="5127441"/>
          </a:xfrm>
          <a:prstGeom prst="roundRect">
            <a:avLst>
              <a:gd name="adj" fmla="val 6341"/>
            </a:avLst>
          </a:prstGeom>
          <a:ln w="57150">
            <a:solidFill>
              <a:srgbClr val="B3B9BD"/>
            </a:solidFill>
          </a:ln>
        </p:spPr>
      </p:pic>
    </p:spTree>
    <p:extLst>
      <p:ext uri="{BB962C8B-B14F-4D97-AF65-F5344CB8AC3E}">
        <p14:creationId xmlns:p14="http://schemas.microsoft.com/office/powerpoint/2010/main" val="83197607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fade">
                                      <p:cBhvr>
                                        <p:cTn id="11" dur="500"/>
                                        <p:tgtEl>
                                          <p:spTgt spid="1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animEffect transition="in" filter="fade">
                                      <p:cBhvr>
                                        <p:cTn id="15" dur="500"/>
                                        <p:tgtEl>
                                          <p:spTgt spid="1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animEffect transition="in" filter="fade">
                                      <p:cBhvr>
                                        <p:cTn id="19" dur="500"/>
                                        <p:tgtEl>
                                          <p:spTgt spid="13">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ED1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939150" y="772390"/>
            <a:ext cx="7204850" cy="830997"/>
          </a:xfrm>
          <a:prstGeom prst="rect">
            <a:avLst/>
          </a:prstGeom>
          <a:noFill/>
          <a:ln w="57150" cap="rnd">
            <a:noFill/>
          </a:ln>
        </p:spPr>
        <p:txBody>
          <a:bodyPr wrap="square" rtlCol="0">
            <a:spAutoFit/>
          </a:bodyPr>
          <a:lstStyle/>
          <a:p>
            <a:r>
              <a:rPr lang="en-US" sz="4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Check yourself</a:t>
            </a:r>
            <a:endParaRPr lang="en-US" sz="48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Google Shape;166;p11"/>
          <p:cNvSpPr/>
          <p:nvPr/>
        </p:nvSpPr>
        <p:spPr>
          <a:xfrm>
            <a:off x="0" y="0"/>
            <a:ext cx="1447800" cy="6858000"/>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0" name="Google Shape;167;p11"/>
          <p:cNvPicPr preferRelativeResize="0"/>
          <p:nvPr/>
        </p:nvPicPr>
        <p:blipFill>
          <a:blip r:embed="rId3">
            <a:extLst>
              <a:ext uri="{28A0092B-C50C-407E-A947-70E740481C1C}">
                <a14:useLocalDpi xmlns:a14="http://schemas.microsoft.com/office/drawing/2010/main" val="0"/>
              </a:ext>
            </a:extLst>
          </a:blip>
          <a:stretch>
            <a:fillRect/>
          </a:stretch>
        </p:blipFill>
        <p:spPr>
          <a:xfrm>
            <a:off x="376059" y="5829300"/>
            <a:ext cx="661378" cy="738884"/>
          </a:xfrm>
          <a:prstGeom prst="rect">
            <a:avLst/>
          </a:prstGeom>
          <a:noFill/>
          <a:ln>
            <a:noFill/>
          </a:ln>
        </p:spPr>
      </p:pic>
      <p:sp>
        <p:nvSpPr>
          <p:cNvPr id="13" name="TextBox 12"/>
          <p:cNvSpPr txBox="1"/>
          <p:nvPr/>
        </p:nvSpPr>
        <p:spPr>
          <a:xfrm>
            <a:off x="1939150" y="2047803"/>
            <a:ext cx="5310736" cy="2708434"/>
          </a:xfrm>
          <a:prstGeom prst="rect">
            <a:avLst/>
          </a:prstGeom>
          <a:noFill/>
          <a:ln w="57150" cap="rnd">
            <a:noFill/>
          </a:ln>
        </p:spPr>
        <p:txBody>
          <a:bodyPr wrap="square" rtlCol="0">
            <a:spAutoFit/>
          </a:bodyPr>
          <a:lstStyle/>
          <a:p>
            <a:pPr>
              <a:spcAft>
                <a:spcPts val="1800"/>
              </a:spcAft>
              <a:buClr>
                <a:schemeClr val="bg1"/>
              </a:buClr>
            </a:pPr>
            <a:r>
              <a:rPr lang="en-US" sz="3400" dirty="0">
                <a:solidFill>
                  <a:schemeClr val="bg1"/>
                </a:solidFill>
                <a:latin typeface="Open Sans" panose="020B0606030504020204" pitchFamily="34" charset="0"/>
                <a:ea typeface="Open Sans" panose="020B0606030504020204" pitchFamily="34" charset="0"/>
                <a:cs typeface="Open Sans" panose="020B0606030504020204" pitchFamily="34" charset="0"/>
              </a:rPr>
              <a:t>Understand how our personal perspectives and bias can influence the way we think </a:t>
            </a:r>
            <a:br>
              <a:rPr lang="en-US" sz="34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US" sz="3400" dirty="0">
                <a:solidFill>
                  <a:schemeClr val="bg1"/>
                </a:solidFill>
                <a:latin typeface="Open Sans" panose="020B0606030504020204" pitchFamily="34" charset="0"/>
                <a:ea typeface="Open Sans" panose="020B0606030504020204" pitchFamily="34" charset="0"/>
                <a:cs typeface="Open Sans" panose="020B0606030504020204" pitchFamily="34" charset="0"/>
              </a:rPr>
              <a:t>and feel. </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1879" y="2145503"/>
            <a:ext cx="5011908" cy="3340897"/>
          </a:xfrm>
          <a:prstGeom prst="roundRect">
            <a:avLst>
              <a:gd name="adj" fmla="val 6341"/>
            </a:avLst>
          </a:prstGeom>
          <a:ln w="57150">
            <a:solidFill>
              <a:srgbClr val="B3B9BD"/>
            </a:solidFill>
          </a:ln>
        </p:spPr>
      </p:pic>
    </p:spTree>
    <p:extLst>
      <p:ext uri="{BB962C8B-B14F-4D97-AF65-F5344CB8AC3E}">
        <p14:creationId xmlns:p14="http://schemas.microsoft.com/office/powerpoint/2010/main" val="240916377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fade">
                                      <p:cBhvr>
                                        <p:cTn id="11" dur="500"/>
                                        <p:tgtEl>
                                          <p:spTgt spid="1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ED1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901050" y="415997"/>
            <a:ext cx="7204850" cy="830997"/>
          </a:xfrm>
          <a:prstGeom prst="rect">
            <a:avLst/>
          </a:prstGeom>
          <a:noFill/>
          <a:ln w="57150" cap="rnd">
            <a:noFill/>
          </a:ln>
        </p:spPr>
        <p:txBody>
          <a:bodyPr wrap="square" rtlCol="0">
            <a:spAutoFit/>
          </a:bodyPr>
          <a:lstStyle/>
          <a:p>
            <a:r>
              <a:rPr lang="en-US" sz="4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Advocate!</a:t>
            </a:r>
            <a:endParaRPr lang="en-US" sz="48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Google Shape;166;p11"/>
          <p:cNvSpPr/>
          <p:nvPr/>
        </p:nvSpPr>
        <p:spPr>
          <a:xfrm>
            <a:off x="0" y="0"/>
            <a:ext cx="1447800" cy="6858000"/>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0" name="Google Shape;167;p11"/>
          <p:cNvPicPr preferRelativeResize="0"/>
          <p:nvPr/>
        </p:nvPicPr>
        <p:blipFill>
          <a:blip r:embed="rId3">
            <a:extLst>
              <a:ext uri="{28A0092B-C50C-407E-A947-70E740481C1C}">
                <a14:useLocalDpi xmlns:a14="http://schemas.microsoft.com/office/drawing/2010/main" val="0"/>
              </a:ext>
            </a:extLst>
          </a:blip>
          <a:stretch>
            <a:fillRect/>
          </a:stretch>
        </p:blipFill>
        <p:spPr>
          <a:xfrm>
            <a:off x="376059" y="5829300"/>
            <a:ext cx="661378" cy="738884"/>
          </a:xfrm>
          <a:prstGeom prst="rect">
            <a:avLst/>
          </a:prstGeom>
          <a:noFill/>
          <a:ln>
            <a:noFill/>
          </a:ln>
        </p:spPr>
      </p:pic>
      <p:sp>
        <p:nvSpPr>
          <p:cNvPr id="13" name="TextBox 12"/>
          <p:cNvSpPr txBox="1"/>
          <p:nvPr/>
        </p:nvSpPr>
        <p:spPr>
          <a:xfrm>
            <a:off x="1837548" y="1411385"/>
            <a:ext cx="10036951" cy="5401479"/>
          </a:xfrm>
          <a:prstGeom prst="rect">
            <a:avLst/>
          </a:prstGeom>
          <a:noFill/>
          <a:ln w="57150" cap="rnd">
            <a:noFill/>
          </a:ln>
        </p:spPr>
        <p:txBody>
          <a:bodyPr wrap="square" numCol="2" spcCol="228600" rtlCol="0">
            <a:spAutoFit/>
          </a:bodyPr>
          <a:lstStyle/>
          <a:p>
            <a:pPr marL="514350" indent="-514350">
              <a:spcAft>
                <a:spcPts val="1800"/>
              </a:spcAft>
              <a:buClr>
                <a:schemeClr val="bg1"/>
              </a:buClr>
              <a:buFont typeface="+mj-lt"/>
              <a:buAutoNum type="arabicPeriod"/>
            </a:pPr>
            <a:r>
              <a:rPr lang="en-US" sz="3000" dirty="0">
                <a:solidFill>
                  <a:schemeClr val="bg1"/>
                </a:solidFill>
                <a:latin typeface="Open Sans" panose="020B0606030504020204" pitchFamily="34" charset="0"/>
                <a:ea typeface="Open Sans" panose="020B0606030504020204" pitchFamily="34" charset="0"/>
                <a:cs typeface="Open Sans" panose="020B0606030504020204" pitchFamily="34" charset="0"/>
              </a:rPr>
              <a:t>Join Speak Up</a:t>
            </a:r>
          </a:p>
          <a:p>
            <a:pPr marL="514350" indent="-514350">
              <a:spcAft>
                <a:spcPts val="1800"/>
              </a:spcAft>
              <a:buClr>
                <a:schemeClr val="bg1"/>
              </a:buClr>
              <a:buFont typeface="+mj-lt"/>
              <a:buAutoNum type="arabicPeriod"/>
            </a:pPr>
            <a:r>
              <a:rPr lang="en-US" sz="3000" dirty="0">
                <a:solidFill>
                  <a:schemeClr val="bg1"/>
                </a:solidFill>
                <a:latin typeface="Open Sans" panose="020B0606030504020204" pitchFamily="34" charset="0"/>
                <a:ea typeface="Open Sans" panose="020B0606030504020204" pitchFamily="34" charset="0"/>
                <a:cs typeface="Open Sans" panose="020B0606030504020204" pitchFamily="34" charset="0"/>
              </a:rPr>
              <a:t>Advocacy coaching session</a:t>
            </a:r>
          </a:p>
          <a:p>
            <a:pPr marL="514350" indent="-514350">
              <a:spcAft>
                <a:spcPts val="1800"/>
              </a:spcAft>
              <a:buClr>
                <a:schemeClr val="bg1"/>
              </a:buClr>
              <a:buFont typeface="+mj-lt"/>
              <a:buAutoNum type="arabicPeriod"/>
            </a:pPr>
            <a:r>
              <a:rPr lang="en-US" sz="3000" dirty="0">
                <a:solidFill>
                  <a:schemeClr val="bg1"/>
                </a:solidFill>
                <a:latin typeface="Open Sans" panose="020B0606030504020204" pitchFamily="34" charset="0"/>
                <a:ea typeface="Open Sans" panose="020B0606030504020204" pitchFamily="34" charset="0"/>
                <a:cs typeface="Open Sans" panose="020B0606030504020204" pitchFamily="34" charset="0"/>
              </a:rPr>
              <a:t>Introspection</a:t>
            </a:r>
          </a:p>
          <a:p>
            <a:pPr marL="514350" indent="-514350">
              <a:spcAft>
                <a:spcPts val="1800"/>
              </a:spcAft>
              <a:buClr>
                <a:schemeClr val="bg1"/>
              </a:buClr>
              <a:buFont typeface="+mj-lt"/>
              <a:buAutoNum type="arabicPeriod"/>
            </a:pPr>
            <a:r>
              <a:rPr lang="en-US" sz="3000" dirty="0">
                <a:solidFill>
                  <a:schemeClr val="bg1"/>
                </a:solidFill>
                <a:latin typeface="Open Sans" panose="020B0606030504020204" pitchFamily="34" charset="0"/>
                <a:ea typeface="Open Sans" panose="020B0606030504020204" pitchFamily="34" charset="0"/>
                <a:cs typeface="Open Sans" panose="020B0606030504020204" pitchFamily="34" charset="0"/>
              </a:rPr>
              <a:t>Your story &amp; ideas</a:t>
            </a:r>
          </a:p>
          <a:p>
            <a:pPr marL="514350" indent="-514350">
              <a:spcAft>
                <a:spcPts val="1800"/>
              </a:spcAft>
              <a:buClr>
                <a:schemeClr val="bg1"/>
              </a:buClr>
              <a:buFont typeface="+mj-lt"/>
              <a:buAutoNum type="arabicPeriod"/>
            </a:pPr>
            <a:r>
              <a:rPr lang="en-US" sz="3000" dirty="0">
                <a:solidFill>
                  <a:schemeClr val="bg1"/>
                </a:solidFill>
                <a:latin typeface="Open Sans" panose="020B0606030504020204" pitchFamily="34" charset="0"/>
                <a:ea typeface="Open Sans" panose="020B0606030504020204" pitchFamily="34" charset="0"/>
                <a:cs typeface="Open Sans" panose="020B0606030504020204" pitchFamily="34" charset="0"/>
              </a:rPr>
              <a:t>Join advocate connections</a:t>
            </a:r>
            <a:br>
              <a:rPr lang="en-US" sz="3000" dirty="0">
                <a:solidFill>
                  <a:schemeClr val="bg1"/>
                </a:solidFill>
                <a:latin typeface="Open Sans" panose="020B0606030504020204" pitchFamily="34" charset="0"/>
                <a:ea typeface="Open Sans" panose="020B0606030504020204" pitchFamily="34" charset="0"/>
                <a:cs typeface="Open Sans" panose="020B0606030504020204" pitchFamily="34" charset="0"/>
              </a:rPr>
            </a:br>
            <a:br>
              <a:rPr lang="en-US" sz="30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en-US" sz="3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514350" indent="-514350">
              <a:spcAft>
                <a:spcPts val="1800"/>
              </a:spcAft>
              <a:buClr>
                <a:schemeClr val="bg1"/>
              </a:buClr>
              <a:buFont typeface="+mj-lt"/>
              <a:buAutoNum type="arabicPeriod"/>
            </a:pPr>
            <a:r>
              <a:rPr lang="en-US" sz="3000" dirty="0">
                <a:solidFill>
                  <a:schemeClr val="bg1"/>
                </a:solidFill>
                <a:latin typeface="Open Sans" panose="020B0606030504020204" pitchFamily="34" charset="0"/>
                <a:ea typeface="Open Sans" panose="020B0606030504020204" pitchFamily="34" charset="0"/>
                <a:cs typeface="Open Sans" panose="020B0606030504020204" pitchFamily="34" charset="0"/>
              </a:rPr>
              <a:t>Remember someone who cared</a:t>
            </a:r>
          </a:p>
          <a:p>
            <a:pPr marL="514350" indent="-514350">
              <a:spcAft>
                <a:spcPts val="1800"/>
              </a:spcAft>
              <a:buClr>
                <a:schemeClr val="bg1"/>
              </a:buClr>
              <a:buFont typeface="+mj-lt"/>
              <a:buAutoNum type="arabicPeriod"/>
            </a:pPr>
            <a:r>
              <a:rPr lang="en-US" sz="3000" dirty="0">
                <a:solidFill>
                  <a:schemeClr val="bg1"/>
                </a:solidFill>
                <a:latin typeface="Open Sans" panose="020B0606030504020204" pitchFamily="34" charset="0"/>
                <a:ea typeface="Open Sans" panose="020B0606030504020204" pitchFamily="34" charset="0"/>
                <a:cs typeface="Open Sans" panose="020B0606030504020204" pitchFamily="34" charset="0"/>
              </a:rPr>
              <a:t>Speak Up App </a:t>
            </a:r>
            <a:br>
              <a:rPr lang="en-US" sz="30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US" sz="3000" dirty="0">
                <a:solidFill>
                  <a:schemeClr val="bg1"/>
                </a:solidFill>
                <a:latin typeface="Open Sans" panose="020B0606030504020204" pitchFamily="34" charset="0"/>
                <a:ea typeface="Open Sans" panose="020B0606030504020204" pitchFamily="34" charset="0"/>
                <a:cs typeface="Open Sans" panose="020B0606030504020204" pitchFamily="34" charset="0"/>
              </a:rPr>
              <a:t>bill tracker</a:t>
            </a:r>
          </a:p>
          <a:p>
            <a:pPr marL="514350" indent="-514350">
              <a:spcAft>
                <a:spcPts val="1800"/>
              </a:spcAft>
              <a:buClr>
                <a:schemeClr val="bg1"/>
              </a:buClr>
              <a:buFont typeface="+mj-lt"/>
              <a:buAutoNum type="arabicPeriod"/>
            </a:pPr>
            <a:r>
              <a:rPr lang="en-US" sz="3000" dirty="0">
                <a:solidFill>
                  <a:schemeClr val="bg1"/>
                </a:solidFill>
                <a:latin typeface="Open Sans" panose="020B0606030504020204" pitchFamily="34" charset="0"/>
                <a:ea typeface="Open Sans" panose="020B0606030504020204" pitchFamily="34" charset="0"/>
                <a:cs typeface="Open Sans" panose="020B0606030504020204" pitchFamily="34" charset="0"/>
              </a:rPr>
              <a:t>Call your state legislator</a:t>
            </a:r>
          </a:p>
          <a:p>
            <a:pPr marL="514350" indent="-514350">
              <a:spcAft>
                <a:spcPts val="1800"/>
              </a:spcAft>
              <a:buClr>
                <a:schemeClr val="bg1"/>
              </a:buClr>
              <a:buFont typeface="+mj-lt"/>
              <a:buAutoNum type="arabicPeriod"/>
            </a:pPr>
            <a:r>
              <a:rPr lang="en-US" sz="3000" dirty="0">
                <a:solidFill>
                  <a:schemeClr val="bg1"/>
                </a:solidFill>
                <a:latin typeface="Open Sans" panose="020B0606030504020204" pitchFamily="34" charset="0"/>
                <a:ea typeface="Open Sans" panose="020B0606030504020204" pitchFamily="34" charset="0"/>
                <a:cs typeface="Open Sans" panose="020B0606030504020204" pitchFamily="34" charset="0"/>
              </a:rPr>
              <a:t>Join a board or </a:t>
            </a:r>
            <a:br>
              <a:rPr lang="en-US" sz="30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US" sz="3000" dirty="0">
                <a:solidFill>
                  <a:schemeClr val="bg1"/>
                </a:solidFill>
                <a:latin typeface="Open Sans" panose="020B0606030504020204" pitchFamily="34" charset="0"/>
                <a:ea typeface="Open Sans" panose="020B0606030504020204" pitchFamily="34" charset="0"/>
                <a:cs typeface="Open Sans" panose="020B0606030504020204" pitchFamily="34" charset="0"/>
              </a:rPr>
              <a:t>action group</a:t>
            </a:r>
          </a:p>
          <a:p>
            <a:pPr marL="514350" indent="-514350">
              <a:spcAft>
                <a:spcPts val="1800"/>
              </a:spcAft>
              <a:buClr>
                <a:schemeClr val="bg1"/>
              </a:buClr>
              <a:buFont typeface="+mj-lt"/>
              <a:buAutoNum type="arabicPeriod"/>
            </a:pPr>
            <a:r>
              <a:rPr lang="en-US" sz="3000" dirty="0">
                <a:solidFill>
                  <a:schemeClr val="bg1"/>
                </a:solidFill>
                <a:latin typeface="Open Sans" panose="020B0606030504020204" pitchFamily="34" charset="0"/>
                <a:ea typeface="Open Sans" panose="020B0606030504020204" pitchFamily="34" charset="0"/>
                <a:cs typeface="Open Sans" panose="020B0606030504020204" pitchFamily="34" charset="0"/>
              </a:rPr>
              <a:t> Run for an </a:t>
            </a:r>
            <a:br>
              <a:rPr lang="en-US" sz="30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US" sz="3000" dirty="0">
                <a:solidFill>
                  <a:schemeClr val="bg1"/>
                </a:solidFill>
                <a:latin typeface="Open Sans" panose="020B0606030504020204" pitchFamily="34" charset="0"/>
                <a:ea typeface="Open Sans" panose="020B0606030504020204" pitchFamily="34" charset="0"/>
                <a:cs typeface="Open Sans" panose="020B0606030504020204" pitchFamily="34" charset="0"/>
              </a:rPr>
              <a:t>  elected office</a:t>
            </a:r>
          </a:p>
        </p:txBody>
      </p:sp>
    </p:spTree>
    <p:extLst>
      <p:ext uri="{BB962C8B-B14F-4D97-AF65-F5344CB8AC3E}">
        <p14:creationId xmlns:p14="http://schemas.microsoft.com/office/powerpoint/2010/main" val="202525227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fade">
                                      <p:cBhvr>
                                        <p:cTn id="11" dur="500"/>
                                        <p:tgtEl>
                                          <p:spTgt spid="1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3">
                                            <p:txEl>
                                              <p:pRg st="1" end="1"/>
                                            </p:txEl>
                                          </p:spTgt>
                                        </p:tgtEl>
                                        <p:attrNameLst>
                                          <p:attrName>style.visibility</p:attrName>
                                        </p:attrNameLst>
                                      </p:cBhvr>
                                      <p:to>
                                        <p:strVal val="visible"/>
                                      </p:to>
                                    </p:set>
                                    <p:animEffect transition="in" filter="fade">
                                      <p:cBhvr>
                                        <p:cTn id="16" dur="500"/>
                                        <p:tgtEl>
                                          <p:spTgt spid="1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xEl>
                                              <p:pRg st="2" end="2"/>
                                            </p:txEl>
                                          </p:spTgt>
                                        </p:tgtEl>
                                        <p:attrNameLst>
                                          <p:attrName>style.visibility</p:attrName>
                                        </p:attrNameLst>
                                      </p:cBhvr>
                                      <p:to>
                                        <p:strVal val="visible"/>
                                      </p:to>
                                    </p:set>
                                    <p:animEffect transition="in" filter="fade">
                                      <p:cBhvr>
                                        <p:cTn id="21" dur="500"/>
                                        <p:tgtEl>
                                          <p:spTgt spid="1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xEl>
                                              <p:pRg st="3" end="3"/>
                                            </p:txEl>
                                          </p:spTgt>
                                        </p:tgtEl>
                                        <p:attrNameLst>
                                          <p:attrName>style.visibility</p:attrName>
                                        </p:attrNameLst>
                                      </p:cBhvr>
                                      <p:to>
                                        <p:strVal val="visible"/>
                                      </p:to>
                                    </p:set>
                                    <p:animEffect transition="in" filter="fade">
                                      <p:cBhvr>
                                        <p:cTn id="26" dur="500"/>
                                        <p:tgtEl>
                                          <p:spTgt spid="1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xEl>
                                              <p:pRg st="4" end="4"/>
                                            </p:txEl>
                                          </p:spTgt>
                                        </p:tgtEl>
                                        <p:attrNameLst>
                                          <p:attrName>style.visibility</p:attrName>
                                        </p:attrNameLst>
                                      </p:cBhvr>
                                      <p:to>
                                        <p:strVal val="visible"/>
                                      </p:to>
                                    </p:set>
                                    <p:animEffect transition="in" filter="fade">
                                      <p:cBhvr>
                                        <p:cTn id="31" dur="500"/>
                                        <p:tgtEl>
                                          <p:spTgt spid="1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3">
                                            <p:txEl>
                                              <p:pRg st="5" end="5"/>
                                            </p:txEl>
                                          </p:spTgt>
                                        </p:tgtEl>
                                        <p:attrNameLst>
                                          <p:attrName>style.visibility</p:attrName>
                                        </p:attrNameLst>
                                      </p:cBhvr>
                                      <p:to>
                                        <p:strVal val="visible"/>
                                      </p:to>
                                    </p:set>
                                    <p:animEffect transition="in" filter="fade">
                                      <p:cBhvr>
                                        <p:cTn id="36" dur="500"/>
                                        <p:tgtEl>
                                          <p:spTgt spid="1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3">
                                            <p:txEl>
                                              <p:pRg st="6" end="6"/>
                                            </p:txEl>
                                          </p:spTgt>
                                        </p:tgtEl>
                                        <p:attrNameLst>
                                          <p:attrName>style.visibility</p:attrName>
                                        </p:attrNameLst>
                                      </p:cBhvr>
                                      <p:to>
                                        <p:strVal val="visible"/>
                                      </p:to>
                                    </p:set>
                                    <p:animEffect transition="in" filter="fade">
                                      <p:cBhvr>
                                        <p:cTn id="41" dur="500"/>
                                        <p:tgtEl>
                                          <p:spTgt spid="13">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3">
                                            <p:txEl>
                                              <p:pRg st="7" end="7"/>
                                            </p:txEl>
                                          </p:spTgt>
                                        </p:tgtEl>
                                        <p:attrNameLst>
                                          <p:attrName>style.visibility</p:attrName>
                                        </p:attrNameLst>
                                      </p:cBhvr>
                                      <p:to>
                                        <p:strVal val="visible"/>
                                      </p:to>
                                    </p:set>
                                    <p:animEffect transition="in" filter="fade">
                                      <p:cBhvr>
                                        <p:cTn id="46" dur="500"/>
                                        <p:tgtEl>
                                          <p:spTgt spid="13">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3">
                                            <p:txEl>
                                              <p:pRg st="8" end="8"/>
                                            </p:txEl>
                                          </p:spTgt>
                                        </p:tgtEl>
                                        <p:attrNameLst>
                                          <p:attrName>style.visibility</p:attrName>
                                        </p:attrNameLst>
                                      </p:cBhvr>
                                      <p:to>
                                        <p:strVal val="visible"/>
                                      </p:to>
                                    </p:set>
                                    <p:animEffect transition="in" filter="fade">
                                      <p:cBhvr>
                                        <p:cTn id="51" dur="500"/>
                                        <p:tgtEl>
                                          <p:spTgt spid="13">
                                            <p:txEl>
                                              <p:pRg st="8" end="8"/>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3">
                                            <p:txEl>
                                              <p:pRg st="9" end="9"/>
                                            </p:txEl>
                                          </p:spTgt>
                                        </p:tgtEl>
                                        <p:attrNameLst>
                                          <p:attrName>style.visibility</p:attrName>
                                        </p:attrNameLst>
                                      </p:cBhvr>
                                      <p:to>
                                        <p:strVal val="visible"/>
                                      </p:to>
                                    </p:set>
                                    <p:animEffect transition="in" filter="fade">
                                      <p:cBhvr>
                                        <p:cTn id="56" dur="500"/>
                                        <p:tgtEl>
                                          <p:spTgt spid="1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ED1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771385" y="472440"/>
            <a:ext cx="10680867" cy="5867400"/>
          </a:xfrm>
          <a:prstGeom prst="roundRect">
            <a:avLst>
              <a:gd name="adj" fmla="val 8504"/>
            </a:avLst>
          </a:prstGeom>
          <a:solidFill>
            <a:schemeClr val="bg1"/>
          </a:solidFill>
          <a:ln w="57150">
            <a:solidFill>
              <a:srgbClr val="B3B9BD"/>
            </a:solidFill>
          </a:ln>
          <a:effectLst>
            <a:outerShdw blurRad="2032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79198"/>
              </a:solidFill>
            </a:endParaRPr>
          </a:p>
        </p:txBody>
      </p:sp>
      <p:sp>
        <p:nvSpPr>
          <p:cNvPr id="7" name="TextBox 6"/>
          <p:cNvSpPr txBox="1"/>
          <p:nvPr/>
        </p:nvSpPr>
        <p:spPr>
          <a:xfrm>
            <a:off x="1384300" y="2269344"/>
            <a:ext cx="9575799" cy="1815882"/>
          </a:xfrm>
          <a:prstGeom prst="rect">
            <a:avLst/>
          </a:prstGeom>
          <a:noFill/>
          <a:ln w="57150" cap="rnd">
            <a:noFill/>
          </a:ln>
        </p:spPr>
        <p:txBody>
          <a:bodyPr wrap="square" rtlCol="0">
            <a:spAutoFit/>
          </a:bodyPr>
          <a:lstStyle/>
          <a:p>
            <a:pPr algn="ctr"/>
            <a:r>
              <a:rPr lang="en-US" sz="4400" b="1" dirty="0">
                <a:solidFill>
                  <a:srgbClr val="ED1849"/>
                </a:solidFill>
                <a:latin typeface="Open Sans" panose="020B0606030504020204" pitchFamily="34" charset="0"/>
                <a:ea typeface="Open Sans" panose="020B0606030504020204" pitchFamily="34" charset="0"/>
                <a:cs typeface="Open Sans" panose="020B0606030504020204" pitchFamily="34" charset="0"/>
              </a:rPr>
              <a:t>Stay Connected, We Will Too!</a:t>
            </a:r>
            <a:endParaRPr lang="en-US" sz="2800" b="1" dirty="0">
              <a:solidFill>
                <a:srgbClr val="ED1849"/>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US" sz="2000" dirty="0">
              <a:solidFill>
                <a:srgbClr val="879198"/>
              </a:solidFill>
              <a:latin typeface="Open Sans" panose="020B0606030504020204" pitchFamily="34" charset="0"/>
              <a:ea typeface="Open Sans" panose="020B0606030504020204" pitchFamily="34" charset="0"/>
              <a:cs typeface="Open Sans" panose="020B0606030504020204" pitchFamily="34" charset="0"/>
            </a:endParaRPr>
          </a:p>
          <a:p>
            <a:pPr algn="ctr"/>
            <a:r>
              <a:rPr lang="en-US" sz="2400" dirty="0">
                <a:solidFill>
                  <a:srgbClr val="879198"/>
                </a:solidFill>
                <a:latin typeface="Open Sans" panose="020B0606030504020204" pitchFamily="34" charset="0"/>
                <a:ea typeface="Open Sans" panose="020B0606030504020204" pitchFamily="34" charset="0"/>
                <a:cs typeface="Open Sans" panose="020B0606030504020204" pitchFamily="34" charset="0"/>
              </a:rPr>
              <a:t>Speak Up is a community of advocates working together to improve foster care. </a:t>
            </a:r>
            <a:r>
              <a:rPr lang="en-US" sz="2400" b="1" dirty="0">
                <a:solidFill>
                  <a:srgbClr val="879198"/>
                </a:solidFill>
                <a:latin typeface="Open Sans" panose="020B0606030504020204" pitchFamily="34" charset="0"/>
                <a:ea typeface="Open Sans" panose="020B0606030504020204" pitchFamily="34" charset="0"/>
                <a:cs typeface="Open Sans" panose="020B0606030504020204" pitchFamily="34" charset="0"/>
              </a:rPr>
              <a:t>YOU</a:t>
            </a:r>
            <a:r>
              <a:rPr lang="en-US" sz="2400" dirty="0">
                <a:solidFill>
                  <a:srgbClr val="879198"/>
                </a:solidFill>
                <a:latin typeface="Open Sans" panose="020B0606030504020204" pitchFamily="34" charset="0"/>
                <a:ea typeface="Open Sans" panose="020B0606030504020204" pitchFamily="34" charset="0"/>
                <a:cs typeface="Open Sans" panose="020B0606030504020204" pitchFamily="34" charset="0"/>
              </a:rPr>
              <a:t> are an important part of this mission. </a:t>
            </a:r>
            <a:endParaRPr lang="en-US" sz="2400" b="1" dirty="0">
              <a:solidFill>
                <a:srgbClr val="879198"/>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8785" y="798742"/>
            <a:ext cx="4088726" cy="847482"/>
          </a:xfrm>
          <a:prstGeom prst="rect">
            <a:avLst/>
          </a:prstGeom>
        </p:spPr>
      </p:pic>
      <p:sp>
        <p:nvSpPr>
          <p:cNvPr id="6" name="TextBox 5"/>
          <p:cNvSpPr txBox="1"/>
          <p:nvPr/>
        </p:nvSpPr>
        <p:spPr>
          <a:xfrm>
            <a:off x="1384300" y="5352941"/>
            <a:ext cx="9575799" cy="584775"/>
          </a:xfrm>
          <a:prstGeom prst="rect">
            <a:avLst/>
          </a:prstGeom>
          <a:noFill/>
          <a:ln w="57150" cap="rnd">
            <a:noFill/>
          </a:ln>
        </p:spPr>
        <p:txBody>
          <a:bodyPr wrap="square" rtlCol="0">
            <a:spAutoFit/>
          </a:bodyPr>
          <a:lstStyle/>
          <a:p>
            <a:pPr algn="ctr"/>
            <a:r>
              <a:rPr lang="en-US" sz="3200" dirty="0">
                <a:solidFill>
                  <a:srgbClr val="879198"/>
                </a:solidFill>
                <a:latin typeface="Open Sans" panose="020B0606030504020204" pitchFamily="34" charset="0"/>
                <a:ea typeface="Open Sans" panose="020B0606030504020204" pitchFamily="34" charset="0"/>
                <a:cs typeface="Open Sans" panose="020B0606030504020204" pitchFamily="34" charset="0"/>
              </a:rPr>
              <a:t>fgi4kids.org</a:t>
            </a:r>
            <a:endParaRPr lang="en-US" sz="3200" b="1" dirty="0">
              <a:solidFill>
                <a:srgbClr val="879198"/>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3704" y="4444897"/>
            <a:ext cx="758184" cy="758184"/>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1748" y="4444897"/>
            <a:ext cx="758184" cy="758184"/>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95957" y="4444897"/>
            <a:ext cx="758184" cy="758184"/>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8210" y="4444897"/>
            <a:ext cx="749469" cy="758183"/>
          </a:xfrm>
          <a:prstGeom prst="rect">
            <a:avLst/>
          </a:prstGeom>
        </p:spPr>
      </p:pic>
    </p:spTree>
    <p:extLst>
      <p:ext uri="{BB962C8B-B14F-4D97-AF65-F5344CB8AC3E}">
        <p14:creationId xmlns:p14="http://schemas.microsoft.com/office/powerpoint/2010/main" val="1690866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ED1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87" t="11240" r="668" b="11049"/>
          <a:stretch/>
        </p:blipFill>
        <p:spPr>
          <a:xfrm>
            <a:off x="457201" y="431800"/>
            <a:ext cx="11299370" cy="5908040"/>
          </a:xfrm>
          <a:prstGeom prst="roundRect">
            <a:avLst>
              <a:gd name="adj" fmla="val 9481"/>
            </a:avLst>
          </a:prstGeom>
          <a:ln w="57150">
            <a:solidFill>
              <a:schemeClr val="bg1"/>
            </a:solidFill>
          </a:ln>
          <a:effectLst>
            <a:outerShdw blurRad="203200" dist="38100" dir="2700000" algn="ctr" rotWithShape="0">
              <a:srgbClr val="000000">
                <a:alpha val="40000"/>
              </a:srgbClr>
            </a:outerShdw>
          </a:effectLst>
        </p:spPr>
      </p:pic>
      <p:sp>
        <p:nvSpPr>
          <p:cNvPr id="12" name="TextBox 11"/>
          <p:cNvSpPr txBox="1"/>
          <p:nvPr/>
        </p:nvSpPr>
        <p:spPr>
          <a:xfrm>
            <a:off x="936173" y="3086049"/>
            <a:ext cx="5148941" cy="2890207"/>
          </a:xfrm>
          <a:prstGeom prst="rect">
            <a:avLst/>
          </a:prstGeom>
          <a:noFill/>
          <a:ln w="57150" cap="rnd">
            <a:noFill/>
          </a:ln>
          <a:effectLst/>
        </p:spPr>
        <p:txBody>
          <a:bodyPr wrap="square" rtlCol="0">
            <a:spAutoFit/>
          </a:bodyPr>
          <a:lstStyle/>
          <a:p>
            <a:r>
              <a:rPr lang="en-US" sz="4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Don’t limit </a:t>
            </a:r>
            <a:br>
              <a:rPr lang="en-US" sz="4400" b="1"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US" sz="4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challenges, challenge </a:t>
            </a:r>
            <a:br>
              <a:rPr lang="en-US" sz="4400" b="1"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US" sz="4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limits!</a:t>
            </a:r>
          </a:p>
        </p:txBody>
      </p:sp>
    </p:spTree>
    <p:extLst>
      <p:ext uri="{BB962C8B-B14F-4D97-AF65-F5344CB8AC3E}">
        <p14:creationId xmlns:p14="http://schemas.microsoft.com/office/powerpoint/2010/main" val="277360156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7"/>
          <p:cNvSpPr/>
          <p:nvPr/>
        </p:nvSpPr>
        <p:spPr>
          <a:xfrm>
            <a:off x="0" y="4798423"/>
            <a:ext cx="12192000" cy="2059577"/>
          </a:xfrm>
          <a:prstGeom prst="rect">
            <a:avLst/>
          </a:prstGeom>
          <a:solidFill>
            <a:srgbClr val="E5194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13" name="Google Shape;213;p17"/>
          <p:cNvPicPr preferRelativeResize="0"/>
          <p:nvPr/>
        </p:nvPicPr>
        <p:blipFill rotWithShape="1">
          <a:blip r:embed="rId3">
            <a:alphaModFix/>
          </a:blip>
          <a:srcRect/>
          <a:stretch/>
        </p:blipFill>
        <p:spPr>
          <a:xfrm>
            <a:off x="2066066" y="1062447"/>
            <a:ext cx="8245972" cy="2061493"/>
          </a:xfrm>
          <a:prstGeom prst="rect">
            <a:avLst/>
          </a:prstGeom>
          <a:noFill/>
          <a:ln>
            <a:noFill/>
          </a:ln>
        </p:spPr>
      </p:pic>
      <p:sp>
        <p:nvSpPr>
          <p:cNvPr id="214" name="Google Shape;214;p17"/>
          <p:cNvSpPr txBox="1"/>
          <p:nvPr/>
        </p:nvSpPr>
        <p:spPr>
          <a:xfrm>
            <a:off x="2644119" y="3328036"/>
            <a:ext cx="7089866"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757070"/>
                </a:solidFill>
                <a:latin typeface="Open Sans SemiBold"/>
                <a:ea typeface="Open Sans SemiBold"/>
                <a:cs typeface="Open Sans SemiBold"/>
                <a:sym typeface="Open Sans SemiBold"/>
              </a:rPr>
              <a:t>fgi4kids.org</a:t>
            </a:r>
            <a:endParaRPr sz="2800">
              <a:solidFill>
                <a:srgbClr val="757070"/>
              </a:solidFill>
              <a:latin typeface="Open Sans SemiBold"/>
              <a:ea typeface="Open Sans SemiBold"/>
              <a:cs typeface="Open Sans SemiBold"/>
              <a:sym typeface="Open Sans SemiBold"/>
            </a:endParaRPr>
          </a:p>
        </p:txBody>
      </p:sp>
      <p:sp>
        <p:nvSpPr>
          <p:cNvPr id="215" name="Google Shape;215;p17"/>
          <p:cNvSpPr txBox="1"/>
          <p:nvPr/>
        </p:nvSpPr>
        <p:spPr>
          <a:xfrm>
            <a:off x="1191491" y="5366546"/>
            <a:ext cx="9901382"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dirty="0">
                <a:solidFill>
                  <a:schemeClr val="lt1"/>
                </a:solidFill>
                <a:latin typeface="Open Sans SemiBold"/>
                <a:ea typeface="Open Sans SemiBold"/>
                <a:cs typeface="Open Sans SemiBold"/>
                <a:sym typeface="Open Sans SemiBold"/>
              </a:rPr>
              <a:t>Thank you for participating!</a:t>
            </a:r>
            <a:endParaRPr sz="3600" dirty="0">
              <a:solidFill>
                <a:schemeClr val="lt1"/>
              </a:solidFill>
              <a:latin typeface="Open Sans SemiBold"/>
              <a:ea typeface="Open Sans SemiBold"/>
              <a:cs typeface="Open Sans SemiBold"/>
              <a:sym typeface="Open Sans SemiBo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5"/>
                                        </p:tgtEl>
                                        <p:attrNameLst>
                                          <p:attrName>style.visibility</p:attrName>
                                        </p:attrNameLst>
                                      </p:cBhvr>
                                      <p:to>
                                        <p:strVal val="visible"/>
                                      </p:to>
                                    </p:set>
                                    <p:animEffect transition="in" filter="fade">
                                      <p:cBhvr>
                                        <p:cTn id="7" dur="5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9" name="Google Shape;166;p11"/>
          <p:cNvSpPr/>
          <p:nvPr/>
        </p:nvSpPr>
        <p:spPr>
          <a:xfrm>
            <a:off x="0" y="0"/>
            <a:ext cx="1447800" cy="6858000"/>
          </a:xfrm>
          <a:prstGeom prst="rect">
            <a:avLst/>
          </a:prstGeom>
          <a:solidFill>
            <a:srgbClr val="ED184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0" name="Google Shape;167;p11"/>
          <p:cNvPicPr preferRelativeResize="0"/>
          <p:nvPr/>
        </p:nvPicPr>
        <p:blipFill>
          <a:blip r:embed="rId3">
            <a:extLst>
              <a:ext uri="{28A0092B-C50C-407E-A947-70E740481C1C}">
                <a14:useLocalDpi xmlns:a14="http://schemas.microsoft.com/office/drawing/2010/main" val="0"/>
              </a:ext>
            </a:extLst>
          </a:blip>
          <a:stretch>
            <a:fillRect/>
          </a:stretch>
        </p:blipFill>
        <p:spPr>
          <a:xfrm>
            <a:off x="376059" y="5829300"/>
            <a:ext cx="661378" cy="738883"/>
          </a:xfrm>
          <a:prstGeom prst="rect">
            <a:avLst/>
          </a:prstGeom>
          <a:noFill/>
          <a:ln>
            <a:noFill/>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4118" y="401934"/>
            <a:ext cx="8955853" cy="6039993"/>
          </a:xfrm>
          <a:prstGeom prst="rect">
            <a:avLst/>
          </a:prstGeom>
        </p:spPr>
      </p:pic>
    </p:spTree>
    <p:extLst>
      <p:ext uri="{BB962C8B-B14F-4D97-AF65-F5344CB8AC3E}">
        <p14:creationId xmlns:p14="http://schemas.microsoft.com/office/powerpoint/2010/main" val="67173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9" name="Google Shape;166;p11"/>
          <p:cNvSpPr/>
          <p:nvPr/>
        </p:nvSpPr>
        <p:spPr>
          <a:xfrm>
            <a:off x="0" y="0"/>
            <a:ext cx="1447800" cy="6858000"/>
          </a:xfrm>
          <a:prstGeom prst="rect">
            <a:avLst/>
          </a:prstGeom>
          <a:solidFill>
            <a:srgbClr val="ED184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0" name="Google Shape;167;p11"/>
          <p:cNvPicPr preferRelativeResize="0"/>
          <p:nvPr/>
        </p:nvPicPr>
        <p:blipFill>
          <a:blip r:embed="rId3">
            <a:extLst>
              <a:ext uri="{28A0092B-C50C-407E-A947-70E740481C1C}">
                <a14:useLocalDpi xmlns:a14="http://schemas.microsoft.com/office/drawing/2010/main" val="0"/>
              </a:ext>
            </a:extLst>
          </a:blip>
          <a:stretch>
            <a:fillRect/>
          </a:stretch>
        </p:blipFill>
        <p:spPr>
          <a:xfrm>
            <a:off x="376059" y="5829300"/>
            <a:ext cx="661378" cy="738883"/>
          </a:xfrm>
          <a:prstGeom prst="rect">
            <a:avLst/>
          </a:prstGeom>
          <a:noFill/>
          <a:ln>
            <a:noFill/>
          </a:ln>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5529" y="391886"/>
            <a:ext cx="10552038" cy="6014228"/>
          </a:xfrm>
          <a:prstGeom prst="rect">
            <a:avLst/>
          </a:prstGeom>
        </p:spPr>
      </p:pic>
    </p:spTree>
    <p:extLst>
      <p:ext uri="{BB962C8B-B14F-4D97-AF65-F5344CB8AC3E}">
        <p14:creationId xmlns:p14="http://schemas.microsoft.com/office/powerpoint/2010/main" val="3711970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ED1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166;p11"/>
          <p:cNvSpPr/>
          <p:nvPr/>
        </p:nvSpPr>
        <p:spPr>
          <a:xfrm>
            <a:off x="0" y="0"/>
            <a:ext cx="1447800" cy="6858000"/>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0" name="Google Shape;167;p11"/>
          <p:cNvPicPr preferRelativeResize="0"/>
          <p:nvPr/>
        </p:nvPicPr>
        <p:blipFill>
          <a:blip r:embed="rId3">
            <a:extLst>
              <a:ext uri="{28A0092B-C50C-407E-A947-70E740481C1C}">
                <a14:useLocalDpi xmlns:a14="http://schemas.microsoft.com/office/drawing/2010/main" val="0"/>
              </a:ext>
            </a:extLst>
          </a:blip>
          <a:stretch>
            <a:fillRect/>
          </a:stretch>
        </p:blipFill>
        <p:spPr>
          <a:xfrm>
            <a:off x="376059" y="5829300"/>
            <a:ext cx="661378" cy="738884"/>
          </a:xfrm>
          <a:prstGeom prst="rect">
            <a:avLst/>
          </a:prstGeom>
          <a:noFill/>
          <a:ln>
            <a:noFill/>
          </a:ln>
        </p:spPr>
      </p:pic>
      <p:sp>
        <p:nvSpPr>
          <p:cNvPr id="3" name="Rounded Rectangle 2"/>
          <p:cNvSpPr/>
          <p:nvPr/>
        </p:nvSpPr>
        <p:spPr>
          <a:xfrm>
            <a:off x="2171857" y="4591051"/>
            <a:ext cx="3842693" cy="1690589"/>
          </a:xfrm>
          <a:prstGeom prst="roundRect">
            <a:avLst/>
          </a:prstGeom>
          <a:solidFill>
            <a:schemeClr val="bg1"/>
          </a:solidFill>
          <a:ln w="76200">
            <a:solidFill>
              <a:srgbClr val="8791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537314" y="4953993"/>
            <a:ext cx="3106173" cy="1077218"/>
          </a:xfrm>
          <a:prstGeom prst="rect">
            <a:avLst/>
          </a:prstGeom>
          <a:noFill/>
          <a:ln w="57150" cap="rnd">
            <a:noFill/>
          </a:ln>
        </p:spPr>
        <p:txBody>
          <a:bodyPr wrap="square" rtlCol="0">
            <a:spAutoFit/>
          </a:bodyPr>
          <a:lstStyle/>
          <a:p>
            <a:pPr algn="ctr">
              <a:spcAft>
                <a:spcPts val="1200"/>
              </a:spcAft>
            </a:pPr>
            <a:r>
              <a:rPr lang="en-US" sz="3200" dirty="0">
                <a:solidFill>
                  <a:srgbClr val="ED1849"/>
                </a:solidFill>
                <a:latin typeface="Open Sans" panose="020B0606030504020204" pitchFamily="34" charset="0"/>
                <a:ea typeface="Open Sans" panose="020B0606030504020204" pitchFamily="34" charset="0"/>
                <a:cs typeface="Open Sans" panose="020B0606030504020204" pitchFamily="34" charset="0"/>
              </a:rPr>
              <a:t>Your </a:t>
            </a:r>
            <a:r>
              <a:rPr lang="en-US" sz="3200" b="1" dirty="0">
                <a:solidFill>
                  <a:srgbClr val="ED1849"/>
                </a:solidFill>
                <a:latin typeface="Open Sans" panose="020B0606030504020204" pitchFamily="34" charset="0"/>
                <a:ea typeface="Open Sans" panose="020B0606030504020204" pitchFamily="34" charset="0"/>
                <a:cs typeface="Open Sans" panose="020B0606030504020204" pitchFamily="34" charset="0"/>
              </a:rPr>
              <a:t>unique </a:t>
            </a:r>
            <a:r>
              <a:rPr lang="en-US" sz="3200" dirty="0">
                <a:solidFill>
                  <a:srgbClr val="ED1849"/>
                </a:solidFill>
                <a:latin typeface="Open Sans" panose="020B0606030504020204" pitchFamily="34" charset="0"/>
                <a:ea typeface="Open Sans" panose="020B0606030504020204" pitchFamily="34" charset="0"/>
                <a:cs typeface="Open Sans" panose="020B0606030504020204" pitchFamily="34" charset="0"/>
              </a:rPr>
              <a:t>perspective</a:t>
            </a:r>
          </a:p>
        </p:txBody>
      </p:sp>
      <p:sp>
        <p:nvSpPr>
          <p:cNvPr id="16" name="Rounded Rectangle 15"/>
          <p:cNvSpPr/>
          <p:nvPr/>
        </p:nvSpPr>
        <p:spPr>
          <a:xfrm>
            <a:off x="2166252" y="2665083"/>
            <a:ext cx="3848299" cy="1690589"/>
          </a:xfrm>
          <a:prstGeom prst="roundRect">
            <a:avLst/>
          </a:prstGeom>
          <a:solidFill>
            <a:schemeClr val="bg1"/>
          </a:solidFill>
          <a:ln w="76200">
            <a:solidFill>
              <a:srgbClr val="8791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290077" y="2786012"/>
            <a:ext cx="3609975" cy="1569660"/>
          </a:xfrm>
          <a:prstGeom prst="rect">
            <a:avLst/>
          </a:prstGeom>
          <a:noFill/>
          <a:ln w="57150" cap="rnd">
            <a:noFill/>
          </a:ln>
        </p:spPr>
        <p:txBody>
          <a:bodyPr wrap="square" rtlCol="0">
            <a:spAutoFit/>
          </a:bodyPr>
          <a:lstStyle/>
          <a:p>
            <a:pPr algn="ctr">
              <a:spcAft>
                <a:spcPts val="1200"/>
              </a:spcAft>
            </a:pPr>
            <a:r>
              <a:rPr lang="en-US" sz="3200" dirty="0">
                <a:solidFill>
                  <a:srgbClr val="ED1849"/>
                </a:solidFill>
                <a:latin typeface="Open Sans" panose="020B0606030504020204" pitchFamily="34" charset="0"/>
                <a:ea typeface="Open Sans" panose="020B0606030504020204" pitchFamily="34" charset="0"/>
                <a:cs typeface="Open Sans" panose="020B0606030504020204" pitchFamily="34" charset="0"/>
              </a:rPr>
              <a:t>Your </a:t>
            </a:r>
            <a:r>
              <a:rPr lang="en-US" sz="3200" b="1" dirty="0">
                <a:solidFill>
                  <a:srgbClr val="ED1849"/>
                </a:solidFill>
                <a:latin typeface="Open Sans" panose="020B0606030504020204" pitchFamily="34" charset="0"/>
                <a:ea typeface="Open Sans" panose="020B0606030504020204" pitchFamily="34" charset="0"/>
                <a:cs typeface="Open Sans" panose="020B0606030504020204" pitchFamily="34" charset="0"/>
              </a:rPr>
              <a:t>personal </a:t>
            </a:r>
            <a:r>
              <a:rPr lang="en-US" sz="3200" dirty="0">
                <a:solidFill>
                  <a:srgbClr val="ED1849"/>
                </a:solidFill>
                <a:latin typeface="Open Sans" panose="020B0606030504020204" pitchFamily="34" charset="0"/>
                <a:ea typeface="Open Sans" panose="020B0606030504020204" pitchFamily="34" charset="0"/>
                <a:cs typeface="Open Sans" panose="020B0606030504020204" pitchFamily="34" charset="0"/>
              </a:rPr>
              <a:t>values, thoughts </a:t>
            </a:r>
            <a:br>
              <a:rPr lang="en-US" sz="3200" dirty="0">
                <a:solidFill>
                  <a:srgbClr val="ED1849"/>
                </a:solidFill>
                <a:latin typeface="Open Sans" panose="020B0606030504020204" pitchFamily="34" charset="0"/>
                <a:ea typeface="Open Sans" panose="020B0606030504020204" pitchFamily="34" charset="0"/>
                <a:cs typeface="Open Sans" panose="020B0606030504020204" pitchFamily="34" charset="0"/>
              </a:rPr>
            </a:br>
            <a:r>
              <a:rPr lang="en-US" sz="3200" dirty="0">
                <a:solidFill>
                  <a:srgbClr val="ED1849"/>
                </a:solidFill>
                <a:latin typeface="Open Sans" panose="020B0606030504020204" pitchFamily="34" charset="0"/>
                <a:ea typeface="Open Sans" panose="020B0606030504020204" pitchFamily="34" charset="0"/>
                <a:cs typeface="Open Sans" panose="020B0606030504020204" pitchFamily="34" charset="0"/>
              </a:rPr>
              <a:t>&amp; ideas</a:t>
            </a:r>
          </a:p>
        </p:txBody>
      </p:sp>
      <p:sp>
        <p:nvSpPr>
          <p:cNvPr id="17" name="Rounded Rectangle 16"/>
          <p:cNvSpPr/>
          <p:nvPr/>
        </p:nvSpPr>
        <p:spPr>
          <a:xfrm>
            <a:off x="2171858" y="739116"/>
            <a:ext cx="3848299" cy="1690589"/>
          </a:xfrm>
          <a:prstGeom prst="roundRect">
            <a:avLst/>
          </a:prstGeom>
          <a:solidFill>
            <a:schemeClr val="bg1"/>
          </a:solidFill>
          <a:ln w="76200">
            <a:solidFill>
              <a:srgbClr val="8791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308121" y="794729"/>
            <a:ext cx="3564731" cy="1569660"/>
          </a:xfrm>
          <a:prstGeom prst="rect">
            <a:avLst/>
          </a:prstGeom>
          <a:noFill/>
          <a:ln w="57150" cap="rnd">
            <a:noFill/>
          </a:ln>
        </p:spPr>
        <p:txBody>
          <a:bodyPr wrap="square" rtlCol="0">
            <a:spAutoFit/>
          </a:bodyPr>
          <a:lstStyle/>
          <a:p>
            <a:pPr algn="ctr">
              <a:spcAft>
                <a:spcPts val="1200"/>
              </a:spcAft>
            </a:pPr>
            <a:r>
              <a:rPr lang="en-US" sz="3200" dirty="0">
                <a:solidFill>
                  <a:srgbClr val="ED1849"/>
                </a:solidFill>
                <a:latin typeface="Open Sans" panose="020B0606030504020204" pitchFamily="34" charset="0"/>
                <a:ea typeface="Open Sans" panose="020B0606030504020204" pitchFamily="34" charset="0"/>
                <a:cs typeface="Open Sans" panose="020B0606030504020204" pitchFamily="34" charset="0"/>
              </a:rPr>
              <a:t>Your </a:t>
            </a:r>
            <a:r>
              <a:rPr lang="en-US" sz="3200" b="1" dirty="0">
                <a:solidFill>
                  <a:srgbClr val="ED1849"/>
                </a:solidFill>
                <a:latin typeface="Open Sans" panose="020B0606030504020204" pitchFamily="34" charset="0"/>
                <a:ea typeface="Open Sans" panose="020B0606030504020204" pitchFamily="34" charset="0"/>
                <a:cs typeface="Open Sans" panose="020B0606030504020204" pitchFamily="34" charset="0"/>
              </a:rPr>
              <a:t>tools,</a:t>
            </a:r>
            <a:br>
              <a:rPr lang="en-US" sz="3200" b="1" dirty="0">
                <a:solidFill>
                  <a:srgbClr val="ED1849"/>
                </a:solidFill>
                <a:latin typeface="Open Sans" panose="020B0606030504020204" pitchFamily="34" charset="0"/>
                <a:ea typeface="Open Sans" panose="020B0606030504020204" pitchFamily="34" charset="0"/>
                <a:cs typeface="Open Sans" panose="020B0606030504020204" pitchFamily="34" charset="0"/>
              </a:rPr>
            </a:br>
            <a:r>
              <a:rPr lang="en-US" sz="3200" dirty="0">
                <a:solidFill>
                  <a:srgbClr val="ED1849"/>
                </a:solidFill>
                <a:latin typeface="Open Sans" panose="020B0606030504020204" pitchFamily="34" charset="0"/>
                <a:ea typeface="Open Sans" panose="020B0606030504020204" pitchFamily="34" charset="0"/>
                <a:cs typeface="Open Sans" panose="020B0606030504020204" pitchFamily="34" charset="0"/>
              </a:rPr>
              <a:t>specific to your strengths</a:t>
            </a:r>
          </a:p>
        </p:txBody>
      </p:sp>
      <p:grpSp>
        <p:nvGrpSpPr>
          <p:cNvPr id="19" name="Group 18"/>
          <p:cNvGrpSpPr/>
          <p:nvPr/>
        </p:nvGrpSpPr>
        <p:grpSpPr>
          <a:xfrm>
            <a:off x="7027470" y="1333552"/>
            <a:ext cx="4990360" cy="4799805"/>
            <a:chOff x="7027470" y="1333552"/>
            <a:chExt cx="4990360" cy="4799805"/>
          </a:xfrm>
        </p:grpSpPr>
        <p:sp>
          <p:nvSpPr>
            <p:cNvPr id="15" name="TextBox 14"/>
            <p:cNvSpPr txBox="1"/>
            <p:nvPr/>
          </p:nvSpPr>
          <p:spPr>
            <a:xfrm>
              <a:off x="9304747" y="4471364"/>
              <a:ext cx="2713083" cy="1661993"/>
            </a:xfrm>
            <a:prstGeom prst="rect">
              <a:avLst/>
            </a:prstGeom>
            <a:noFill/>
            <a:ln w="57150" cap="rnd">
              <a:noFill/>
            </a:ln>
          </p:spPr>
          <p:txBody>
            <a:bodyPr wrap="square" rtlCol="0">
              <a:spAutoFit/>
            </a:bodyPr>
            <a:lstStyle/>
            <a:p>
              <a:r>
                <a:rPr lang="en-US" sz="3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 uniquely</a:t>
              </a:r>
            </a:p>
            <a:p>
              <a:r>
                <a:rPr lang="en-US" sz="3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valuable</a:t>
              </a:r>
            </a:p>
            <a:p>
              <a:r>
                <a:rPr lang="en-US" sz="3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Advocate</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7470" y="1333552"/>
              <a:ext cx="2225706" cy="4697659"/>
            </a:xfrm>
            <a:prstGeom prst="rect">
              <a:avLst/>
            </a:prstGeom>
            <a:effectLst>
              <a:outerShdw blurRad="228600" dist="88900" dir="2700000" sx="101000" sy="101000" algn="tl" rotWithShape="0">
                <a:prstClr val="black">
                  <a:alpha val="40000"/>
                </a:prstClr>
              </a:outerShdw>
            </a:effectLst>
          </p:spPr>
        </p:pic>
        <p:sp>
          <p:nvSpPr>
            <p:cNvPr id="6" name="Curved Left Arrow 5"/>
            <p:cNvSpPr/>
            <p:nvPr/>
          </p:nvSpPr>
          <p:spPr>
            <a:xfrm rot="19793349" flipV="1">
              <a:off x="9669594" y="2192172"/>
              <a:ext cx="1113404" cy="1937761"/>
            </a:xfrm>
            <a:prstGeom prst="curvedLeftArrow">
              <a:avLst/>
            </a:prstGeom>
            <a:solidFill>
              <a:schemeClr val="bg1">
                <a:lumMod val="95000"/>
              </a:schemeClr>
            </a:solidFill>
            <a:ln>
              <a:solidFill>
                <a:srgbClr val="8791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1" name="TextBox 20"/>
          <p:cNvSpPr txBox="1"/>
          <p:nvPr/>
        </p:nvSpPr>
        <p:spPr>
          <a:xfrm>
            <a:off x="6138376" y="2824689"/>
            <a:ext cx="1021528" cy="1446550"/>
          </a:xfrm>
          <a:prstGeom prst="rect">
            <a:avLst/>
          </a:prstGeom>
          <a:noFill/>
          <a:ln w="57150" cap="rnd">
            <a:noFill/>
          </a:ln>
        </p:spPr>
        <p:txBody>
          <a:bodyPr wrap="square" rtlCol="0">
            <a:spAutoFit/>
          </a:bodyPr>
          <a:lstStyle/>
          <a:p>
            <a:pPr>
              <a:spcAft>
                <a:spcPts val="1200"/>
              </a:spcAft>
            </a:pPr>
            <a:r>
              <a:rPr lang="en-US" sz="8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120135829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par>
                                <p:cTn id="19" presetID="2" presetClass="entr" presetSubtype="1"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31" presetClass="entr" presetSubtype="0"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p:cTn id="42" dur="500" fill="hold"/>
                                        <p:tgtEl>
                                          <p:spTgt spid="19"/>
                                        </p:tgtEl>
                                        <p:attrNameLst>
                                          <p:attrName>ppt_w</p:attrName>
                                        </p:attrNameLst>
                                      </p:cBhvr>
                                      <p:tavLst>
                                        <p:tav tm="0">
                                          <p:val>
                                            <p:fltVal val="0"/>
                                          </p:val>
                                        </p:tav>
                                        <p:tav tm="100000">
                                          <p:val>
                                            <p:strVal val="#ppt_w"/>
                                          </p:val>
                                        </p:tav>
                                      </p:tavLst>
                                    </p:anim>
                                    <p:anim calcmode="lin" valueType="num">
                                      <p:cBhvr>
                                        <p:cTn id="43" dur="500" fill="hold"/>
                                        <p:tgtEl>
                                          <p:spTgt spid="19"/>
                                        </p:tgtEl>
                                        <p:attrNameLst>
                                          <p:attrName>ppt_h</p:attrName>
                                        </p:attrNameLst>
                                      </p:cBhvr>
                                      <p:tavLst>
                                        <p:tav tm="0">
                                          <p:val>
                                            <p:fltVal val="0"/>
                                          </p:val>
                                        </p:tav>
                                        <p:tav tm="100000">
                                          <p:val>
                                            <p:strVal val="#ppt_h"/>
                                          </p:val>
                                        </p:tav>
                                      </p:tavLst>
                                    </p:anim>
                                    <p:anim calcmode="lin" valueType="num">
                                      <p:cBhvr>
                                        <p:cTn id="44" dur="500" fill="hold"/>
                                        <p:tgtEl>
                                          <p:spTgt spid="19"/>
                                        </p:tgtEl>
                                        <p:attrNameLst>
                                          <p:attrName>style.rotation</p:attrName>
                                        </p:attrNameLst>
                                      </p:cBhvr>
                                      <p:tavLst>
                                        <p:tav tm="0">
                                          <p:val>
                                            <p:fltVal val="90"/>
                                          </p:val>
                                        </p:tav>
                                        <p:tav tm="100000">
                                          <p:val>
                                            <p:fltVal val="0"/>
                                          </p:val>
                                        </p:tav>
                                      </p:tavLst>
                                    </p:anim>
                                    <p:animEffect transition="in" filter="fade">
                                      <p:cBhvr>
                                        <p:cTn id="4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16" grpId="0" animBg="1"/>
      <p:bldP spid="8" grpId="0"/>
      <p:bldP spid="17" grpId="0" animBg="1"/>
      <p:bldP spid="18" grpId="0"/>
      <p:bldP spid="21" grpId="0"/>
    </p:bld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1225</TotalTime>
  <Words>2734</Words>
  <Application>Microsoft Office PowerPoint</Application>
  <PresentationFormat>Widescreen</PresentationFormat>
  <Paragraphs>313</Paragraphs>
  <Slides>65</Slides>
  <Notes>65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65</vt:i4>
      </vt:variant>
    </vt:vector>
  </HeadingPairs>
  <TitlesOfParts>
    <vt:vector size="70" baseType="lpstr">
      <vt:lpstr>Arial</vt:lpstr>
      <vt:lpstr>Calibri</vt:lpstr>
      <vt:lpstr>Open Sans</vt:lpstr>
      <vt:lpstr>Open Sans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Susan White</dc:creator>
  <cp:lastModifiedBy>Kamy Leeret</cp:lastModifiedBy>
  <cp:revision>129</cp:revision>
  <dcterms:created xsi:type="dcterms:W3CDTF">2019-05-01T14:00:40Z</dcterms:created>
  <dcterms:modified xsi:type="dcterms:W3CDTF">2020-08-30T17:42:42Z</dcterms:modified>
</cp:coreProperties>
</file>